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91" r:id="rId26"/>
    <p:sldId id="292" r:id="rId27"/>
    <p:sldId id="293" r:id="rId28"/>
    <p:sldId id="294" r:id="rId29"/>
    <p:sldId id="295" r:id="rId30"/>
    <p:sldId id="296" r:id="rId31"/>
    <p:sldId id="285" r:id="rId32"/>
    <p:sldId id="286" r:id="rId33"/>
    <p:sldId id="287" r:id="rId34"/>
    <p:sldId id="288" r:id="rId35"/>
    <p:sldId id="289" r:id="rId36"/>
    <p:sldId id="29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284" r:id="rId48"/>
  </p:sldIdLst>
  <p:sldSz cx="12192000" cy="6858000"/>
  <p:notesSz cx="12192000" cy="6858000"/>
  <p:embeddedFontLst>
    <p:embeddedFont>
      <p:font typeface="Arial" panose="020B0604020202020204" pitchFamily="3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entury Gothic" panose="020B0502020202020204" pitchFamily="34" charset="0"/>
      <p:regular r:id="rId57"/>
      <p:bold r:id="rId58"/>
      <p:italic r:id="rId59"/>
      <p:boldItalic r:id="rId60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‹Nº›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B0F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‹Nº›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B0F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‹Nº›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B0F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‹Nº›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‹Nº›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69116" y="6084185"/>
            <a:ext cx="666411" cy="6516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02983" y="1211580"/>
            <a:ext cx="7386032" cy="1369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00B0F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8484" y="1572259"/>
            <a:ext cx="11615031" cy="3616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58903" y="6577234"/>
            <a:ext cx="221615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‹Nº›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286" y="729996"/>
            <a:ext cx="7287895" cy="13696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81200" marR="5080" indent="-1968500">
              <a:lnSpc>
                <a:spcPct val="100499"/>
              </a:lnSpc>
              <a:spcBef>
                <a:spcPts val="70"/>
              </a:spcBef>
            </a:pPr>
            <a:r>
              <a:rPr spc="-30" dirty="0"/>
              <a:t>INTRODUCTION</a:t>
            </a:r>
            <a:r>
              <a:rPr spc="-60" dirty="0"/>
              <a:t> </a:t>
            </a:r>
            <a:r>
              <a:rPr spc="-15" dirty="0"/>
              <a:t>TO</a:t>
            </a:r>
            <a:r>
              <a:rPr spc="-65" dirty="0"/>
              <a:t> </a:t>
            </a:r>
            <a:r>
              <a:rPr spc="-25" dirty="0"/>
              <a:t>SPARK </a:t>
            </a:r>
            <a:r>
              <a:rPr spc="-1210" dirty="0"/>
              <a:t> </a:t>
            </a:r>
            <a:r>
              <a:rPr spc="-25" dirty="0"/>
              <a:t>STREAMING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2456" y="2768802"/>
            <a:ext cx="3432179" cy="18420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1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7366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Spark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 Streaming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Programming</a:t>
            </a:r>
            <a:r>
              <a:rPr sz="3200" b="0" spc="-1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Model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214627"/>
            <a:ext cx="10671175" cy="38233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Provides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high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level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abstraction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called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0070C0"/>
                </a:solidFill>
                <a:latin typeface="Arial"/>
                <a:cs typeface="Arial"/>
              </a:rPr>
              <a:t>discretized</a:t>
            </a:r>
            <a:r>
              <a:rPr sz="2600" i="1" spc="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0070C0"/>
                </a:solidFill>
                <a:latin typeface="Arial"/>
                <a:cs typeface="Arial"/>
              </a:rPr>
              <a:t>stream</a:t>
            </a:r>
            <a:r>
              <a:rPr sz="2600" i="1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or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70C0"/>
                </a:solidFill>
                <a:latin typeface="Arial"/>
                <a:cs typeface="Arial"/>
              </a:rPr>
              <a:t>DStream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575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Represents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 Stream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670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Is</a:t>
            </a:r>
            <a:r>
              <a:rPr sz="2600" spc="-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sequence</a:t>
            </a:r>
            <a:r>
              <a:rPr sz="26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RDDs.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0070C0"/>
                </a:solidFill>
                <a:latin typeface="Arial"/>
                <a:cs typeface="Arial"/>
              </a:rPr>
              <a:t>DStreams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API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very similar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to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RDD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API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670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Functional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APIs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 in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Scala,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Java and Python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575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Create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input </a:t>
            </a:r>
            <a:r>
              <a:rPr sz="2600" spc="-5" dirty="0">
                <a:solidFill>
                  <a:srgbClr val="0070C0"/>
                </a:solidFill>
                <a:latin typeface="Arial"/>
                <a:cs typeface="Arial"/>
              </a:rPr>
              <a:t>DStreams</a:t>
            </a:r>
            <a:r>
              <a:rPr sz="2600" spc="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from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different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sources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700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Apply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parallel operations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10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6076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Spark</a:t>
            </a:r>
            <a:r>
              <a:rPr sz="3200" b="0" spc="-1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Streaming:</a:t>
            </a:r>
            <a:r>
              <a:rPr sz="3200" b="0" spc="-1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Input</a:t>
            </a:r>
            <a:r>
              <a:rPr sz="3200" b="0" spc="-1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Sources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159763"/>
            <a:ext cx="10181590" cy="376237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79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Out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box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provide: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695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Kafka,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Flume,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Kinesis,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Raw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TCP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sockets,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HDFS,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etc….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8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Very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easy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to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write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b="1" i="1" spc="-5" dirty="0">
                <a:solidFill>
                  <a:srgbClr val="808080"/>
                </a:solidFill>
                <a:latin typeface="Arial"/>
                <a:cs typeface="Arial"/>
              </a:rPr>
              <a:t>custom </a:t>
            </a:r>
            <a:r>
              <a:rPr sz="2600" b="1" i="1" dirty="0">
                <a:solidFill>
                  <a:srgbClr val="808080"/>
                </a:solidFill>
                <a:latin typeface="Arial"/>
                <a:cs typeface="Arial"/>
              </a:rPr>
              <a:t>receiver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575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Define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what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to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do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when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receiver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is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started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stopped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900">
              <a:latin typeface="Arial"/>
              <a:cs typeface="Arial"/>
            </a:endParaRPr>
          </a:p>
          <a:p>
            <a:pPr marL="386080" marR="5080" indent="-374015">
              <a:lnSpc>
                <a:spcPts val="3100"/>
              </a:lnSpc>
              <a:spcBef>
                <a:spcPts val="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Also,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generate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your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own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sequence of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RDDs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and push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them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as a </a:t>
            </a:r>
            <a:r>
              <a:rPr sz="2600" spc="-7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”stream”.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11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6477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Spark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 Streaming:</a:t>
            </a:r>
            <a:r>
              <a:rPr sz="3200" b="0" spc="-1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Output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 Sources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248156"/>
            <a:ext cx="8025130" cy="328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HDFS,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S3,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etc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(Hadoop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API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compatible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filesystems)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6600"/>
              </a:buClr>
              <a:buFont typeface="Calibri"/>
              <a:buChar char="•"/>
            </a:pPr>
            <a:endParaRPr sz="38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Cassandra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(using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Spark-Cassandra</a:t>
            </a:r>
            <a:r>
              <a:rPr sz="2600" spc="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connector)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6600"/>
              </a:buClr>
              <a:buFont typeface="Calibri"/>
              <a:buChar char="•"/>
            </a:pPr>
            <a:endParaRPr sz="38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Hbase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6600"/>
              </a:buClr>
              <a:buFont typeface="Calibri"/>
              <a:buChar char="•"/>
            </a:pPr>
            <a:endParaRPr sz="38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Directly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push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data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 anywhere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12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64738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Spark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Streaming:</a:t>
            </a: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Fault-Tolerance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101852"/>
            <a:ext cx="6281420" cy="35217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6080" marR="332105" indent="-374015">
              <a:lnSpc>
                <a:spcPts val="3100"/>
              </a:lnSpc>
              <a:spcBef>
                <a:spcPts val="219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Batches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of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input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data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are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replicated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in </a:t>
            </a:r>
            <a:r>
              <a:rPr sz="2600" spc="-7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memory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for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 fault-tolerance.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6600"/>
              </a:buClr>
              <a:buFont typeface="Calibri"/>
              <a:buChar char="•"/>
            </a:pPr>
            <a:endParaRPr sz="3650">
              <a:latin typeface="Arial"/>
              <a:cs typeface="Arial"/>
            </a:endParaRPr>
          </a:p>
          <a:p>
            <a:pPr marL="386080" marR="316230" indent="-374015">
              <a:lnSpc>
                <a:spcPct val="102299"/>
              </a:lnSpc>
              <a:spcBef>
                <a:spcPts val="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Data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lost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due to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worker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failure,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can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be </a:t>
            </a:r>
            <a:r>
              <a:rPr sz="2600" spc="-7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recomputed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from replicated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input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6600"/>
              </a:buClr>
              <a:buFont typeface="Calibri"/>
              <a:buChar char="•"/>
            </a:pPr>
            <a:endParaRPr sz="3650">
              <a:latin typeface="Arial"/>
              <a:cs typeface="Arial"/>
            </a:endParaRPr>
          </a:p>
          <a:p>
            <a:pPr marL="386080" marR="5080" indent="-374015">
              <a:lnSpc>
                <a:spcPct val="102299"/>
              </a:lnSpc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All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transformations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are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fault-tolerant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and </a:t>
            </a:r>
            <a:r>
              <a:rPr sz="2600" spc="-70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exactly-once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transformations.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5180" y="1686801"/>
            <a:ext cx="4896994" cy="349784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13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4995" y="2742691"/>
            <a:ext cx="40424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Twitter</a:t>
            </a:r>
            <a:r>
              <a:rPr sz="4200" b="0" spc="-8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4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Example</a:t>
            </a:r>
            <a:endParaRPr sz="4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14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6965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Example:</a:t>
            </a:r>
            <a:r>
              <a:rPr sz="3200" b="0" spc="-1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Get hashtags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from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Twitter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102867"/>
            <a:ext cx="3329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Connect</a:t>
            </a:r>
            <a:r>
              <a:rPr sz="2400" spc="-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to</a:t>
            </a:r>
            <a:r>
              <a:rPr sz="2400" spc="-3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twitter</a:t>
            </a:r>
            <a:r>
              <a:rPr sz="2400" spc="-15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407" y="2019081"/>
            <a:ext cx="6882084" cy="13391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740" y="3786561"/>
            <a:ext cx="7642039" cy="23438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15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6965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Example:</a:t>
            </a:r>
            <a:r>
              <a:rPr sz="3200" b="0" spc="-1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Get hashtags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from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Twitter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102867"/>
            <a:ext cx="6196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Divided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tweets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DStream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into </a:t>
            </a:r>
            <a:r>
              <a:rPr sz="2400" spc="-35" dirty="0">
                <a:solidFill>
                  <a:srgbClr val="808080"/>
                </a:solidFill>
                <a:latin typeface="Arial"/>
                <a:cs typeface="Arial"/>
              </a:rPr>
              <a:t>HashTags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99680" y="1952770"/>
            <a:ext cx="8785225" cy="4721225"/>
            <a:chOff x="699680" y="1952770"/>
            <a:chExt cx="8785225" cy="47212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686" y="1952770"/>
              <a:ext cx="6310743" cy="16485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680" y="3601333"/>
              <a:ext cx="8784631" cy="307222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16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6965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Example:</a:t>
            </a:r>
            <a:r>
              <a:rPr sz="3200" b="0" spc="-1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Get hashtags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from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Twitter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102867"/>
            <a:ext cx="3941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Store</a:t>
            </a:r>
            <a:r>
              <a:rPr sz="24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hashtags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hdfs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694" y="1932626"/>
            <a:ext cx="6393042" cy="148215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512" y="3799208"/>
            <a:ext cx="6153041" cy="21165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17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6965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Example:</a:t>
            </a:r>
            <a:r>
              <a:rPr sz="3200" b="0" spc="-1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Get hashtags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from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Twitter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102867"/>
            <a:ext cx="468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For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each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hashtag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do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something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321" y="1865236"/>
            <a:ext cx="7907479" cy="16729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6678" y="3844237"/>
            <a:ext cx="5563529" cy="240906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18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6965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Example:</a:t>
            </a:r>
            <a:r>
              <a:rPr sz="3200" b="0" spc="-1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Get hashtags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from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Twitter</a:t>
            </a:r>
            <a:endParaRPr sz="320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685" y="1633967"/>
            <a:ext cx="8373738" cy="22662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629" y="4166616"/>
            <a:ext cx="7840784" cy="22845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8484" y="889507"/>
            <a:ext cx="4605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Window-based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transformations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19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34524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Project</a:t>
            </a:r>
            <a:r>
              <a:rPr sz="3200" b="0" spc="-6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Tips/Ideas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2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4930" y="1031239"/>
            <a:ext cx="10781665" cy="42518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You</a:t>
            </a:r>
            <a:r>
              <a:rPr sz="21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can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start</a:t>
            </a:r>
            <a:r>
              <a:rPr sz="21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working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with</a:t>
            </a:r>
            <a:r>
              <a:rPr sz="21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your final project:</a:t>
            </a:r>
            <a:endParaRPr sz="2100" dirty="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575"/>
              </a:spcBef>
            </a:pPr>
            <a:r>
              <a:rPr sz="2100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100" spc="9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Defining</a:t>
            </a:r>
            <a:r>
              <a:rPr sz="21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1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use-case</a:t>
            </a:r>
            <a:endParaRPr sz="2100" dirty="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480"/>
              </a:spcBef>
            </a:pPr>
            <a:r>
              <a:rPr sz="2100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100" spc="9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Input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Data</a:t>
            </a:r>
            <a:r>
              <a:rPr sz="2100" spc="-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Sources</a:t>
            </a:r>
            <a:endParaRPr sz="2100" dirty="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480"/>
              </a:spcBef>
            </a:pPr>
            <a:r>
              <a:rPr sz="2100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100" spc="1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Which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 problem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 you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aim </a:t>
            </a:r>
            <a:r>
              <a:rPr sz="2100" dirty="0">
                <a:solidFill>
                  <a:srgbClr val="808080"/>
                </a:solidFill>
                <a:latin typeface="Arial"/>
                <a:cs typeface="Arial"/>
              </a:rPr>
              <a:t>to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solve?</a:t>
            </a:r>
            <a:endParaRPr sz="2100" dirty="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480"/>
              </a:spcBef>
            </a:pPr>
            <a:r>
              <a:rPr sz="2100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100" spc="1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What is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1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benefit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 of Streaming?</a:t>
            </a:r>
            <a:endParaRPr sz="2100" dirty="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spcBef>
                <a:spcPts val="6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Examples:</a:t>
            </a:r>
            <a:endParaRPr sz="2100" dirty="0">
              <a:latin typeface="Arial"/>
              <a:cs typeface="Arial"/>
            </a:endParaRPr>
          </a:p>
          <a:p>
            <a:pPr marL="386080" marR="5080" indent="-124460">
              <a:lnSpc>
                <a:spcPts val="2500"/>
              </a:lnSpc>
              <a:spcBef>
                <a:spcPts val="580"/>
              </a:spcBef>
            </a:pPr>
            <a:r>
              <a:rPr sz="21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Twitter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Sentiment</a:t>
            </a:r>
            <a:r>
              <a:rPr sz="21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Analysis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on</a:t>
            </a:r>
            <a:r>
              <a:rPr sz="21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Near-Real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Time</a:t>
            </a:r>
            <a:r>
              <a:rPr sz="2100" dirty="0">
                <a:solidFill>
                  <a:srgbClr val="808080"/>
                </a:solidFill>
                <a:latin typeface="Arial"/>
                <a:cs typeface="Arial"/>
              </a:rPr>
              <a:t> With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Streaming</a:t>
            </a:r>
            <a:r>
              <a:rPr sz="21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Data:</a:t>
            </a:r>
            <a:r>
              <a:rPr sz="21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Not</a:t>
            </a:r>
            <a:r>
              <a:rPr sz="21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only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obtaining </a:t>
            </a:r>
            <a:r>
              <a:rPr sz="2100" spc="-57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tweets</a:t>
            </a:r>
            <a:r>
              <a:rPr sz="21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but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also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doing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 sentiment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 err="1">
                <a:solidFill>
                  <a:srgbClr val="808080"/>
                </a:solidFill>
                <a:latin typeface="Arial"/>
                <a:cs typeface="Arial"/>
              </a:rPr>
              <a:t>Analysi</a:t>
            </a:r>
            <a:r>
              <a:rPr lang="es-ES" sz="2100" spc="-5" dirty="0">
                <a:solidFill>
                  <a:srgbClr val="808080"/>
                </a:solidFill>
                <a:latin typeface="Arial"/>
                <a:cs typeface="Arial"/>
              </a:rPr>
              <a:t>s</a:t>
            </a:r>
            <a:endParaRPr sz="2100" dirty="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395"/>
              </a:spcBef>
            </a:pPr>
            <a:r>
              <a:rPr sz="21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Getting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Financial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Data</a:t>
            </a:r>
            <a:r>
              <a:rPr sz="21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Spot</a:t>
            </a:r>
            <a:r>
              <a:rPr sz="21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trends.</a:t>
            </a:r>
            <a:r>
              <a:rPr sz="21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Using</a:t>
            </a:r>
            <a:r>
              <a:rPr sz="21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historical</a:t>
            </a:r>
            <a:r>
              <a:rPr sz="21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transactions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as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input.</a:t>
            </a:r>
            <a:endParaRPr sz="2100" dirty="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580"/>
              </a:spcBef>
            </a:pPr>
            <a:r>
              <a:rPr sz="21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Get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google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 trends</a:t>
            </a:r>
            <a:r>
              <a:rPr sz="21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in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Real</a:t>
            </a:r>
            <a:r>
              <a:rPr sz="21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Time using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google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 API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Spot</a:t>
            </a:r>
            <a:r>
              <a:rPr sz="21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Patterns</a:t>
            </a:r>
            <a:endParaRPr sz="2100" dirty="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480"/>
              </a:spcBef>
            </a:pPr>
            <a:r>
              <a:rPr sz="21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100" spc="-5" dirty="0">
                <a:solidFill>
                  <a:srgbClr val="808080"/>
                </a:solidFill>
                <a:latin typeface="Arial"/>
                <a:cs typeface="Arial"/>
              </a:rPr>
              <a:t>Your</a:t>
            </a:r>
            <a:r>
              <a:rPr sz="2100" spc="-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808080"/>
                </a:solidFill>
                <a:latin typeface="Arial"/>
                <a:cs typeface="Arial"/>
              </a:rPr>
              <a:t>idea….</a:t>
            </a:r>
            <a:endParaRPr sz="2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1200" y="3124707"/>
            <a:ext cx="32340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Live</a:t>
            </a:r>
            <a:r>
              <a:rPr sz="4000" b="0" spc="-5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40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Example</a:t>
            </a:r>
            <a:endParaRPr sz="40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20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50090" cy="6434455"/>
            <a:chOff x="0" y="0"/>
            <a:chExt cx="12150090" cy="6434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395680" cy="64341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7255" y="0"/>
              <a:ext cx="1942213" cy="107070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21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84270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099CC"/>
                </a:solidFill>
                <a:latin typeface="Century Gothic"/>
                <a:cs typeface="Century Gothic"/>
              </a:rPr>
              <a:t>Live</a:t>
            </a:r>
            <a:r>
              <a:rPr sz="3200" spc="-2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Example:</a:t>
            </a: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WordCount from TCP</a:t>
            </a: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 Socket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547876"/>
            <a:ext cx="10050780" cy="4697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6080" marR="5080" indent="-374015">
              <a:lnSpc>
                <a:spcPct val="100800"/>
              </a:lnSpc>
              <a:spcBef>
                <a:spcPts val="7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25" dirty="0">
                <a:solidFill>
                  <a:srgbClr val="808080"/>
                </a:solidFill>
                <a:latin typeface="Arial"/>
                <a:cs typeface="Arial"/>
              </a:rPr>
              <a:t>We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want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count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number of words in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text data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received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from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data </a:t>
            </a:r>
            <a:r>
              <a:rPr sz="2400" spc="-65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server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listening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on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2400" spc="-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TCP</a:t>
            </a:r>
            <a:r>
              <a:rPr sz="2400" spc="-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socket.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6600"/>
              </a:buClr>
              <a:buFont typeface="Calibri"/>
              <a:buChar char="•"/>
            </a:pPr>
            <a:endParaRPr sz="3450" dirty="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270" dirty="0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execu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e:</a:t>
            </a:r>
            <a:endParaRPr sz="2400" dirty="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400" spc="3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Launch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lang="es-ES" sz="2400" dirty="0" err="1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lang="es-ES" sz="2400" dirty="0">
                <a:solidFill>
                  <a:srgbClr val="808080"/>
                </a:solidFill>
                <a:latin typeface="Arial"/>
                <a:cs typeface="Arial"/>
              </a:rPr>
              <a:t> SERVER </a:t>
            </a:r>
            <a:r>
              <a:rPr lang="es-ES"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lang="es-ES" sz="2400" spc="-5" dirty="0" err="1">
                <a:solidFill>
                  <a:srgbClr val="808080"/>
                </a:solidFill>
                <a:latin typeface="Arial"/>
                <a:cs typeface="Arial"/>
              </a:rPr>
              <a:t>Spark</a:t>
            </a:r>
            <a:r>
              <a:rPr lang="es-ES"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lang="es-ES" sz="2400" spc="-5" dirty="0" err="1">
                <a:solidFill>
                  <a:srgbClr val="808080"/>
                </a:solidFill>
                <a:latin typeface="Arial"/>
                <a:cs typeface="Arial"/>
              </a:rPr>
              <a:t>Streaming</a:t>
            </a:r>
            <a:r>
              <a:rPr lang="es-ES" sz="2400" spc="-13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lang="es-ES" sz="2400" spc="-5" dirty="0" err="1">
                <a:solidFill>
                  <a:srgbClr val="808080"/>
                </a:solidFill>
                <a:latin typeface="Arial"/>
                <a:cs typeface="Arial"/>
              </a:rPr>
              <a:t>Application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625"/>
              </a:spcBef>
            </a:pPr>
            <a:r>
              <a:rPr lang="en-US" sz="2400" spc="-5" dirty="0">
                <a:solidFill>
                  <a:srgbClr val="0070C0"/>
                </a:solidFill>
                <a:latin typeface="Arial"/>
                <a:cs typeface="Arial"/>
              </a:rPr>
              <a:t>01_STREAMING_SERVER_word_count_streaming_updateByStateKey.ipynb</a:t>
            </a:r>
          </a:p>
          <a:p>
            <a:pPr marL="926465">
              <a:lnSpc>
                <a:spcPct val="100000"/>
              </a:lnSpc>
              <a:spcBef>
                <a:spcPts val="625"/>
              </a:spcBef>
            </a:pPr>
            <a:endParaRPr sz="3450" dirty="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</a:pPr>
            <a:r>
              <a:rPr sz="24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Launch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lang="es-ES" sz="2400" spc="-5" dirty="0">
                <a:solidFill>
                  <a:srgbClr val="808080"/>
                </a:solidFill>
                <a:latin typeface="Arial"/>
                <a:cs typeface="Arial"/>
              </a:rPr>
              <a:t>CALLER</a:t>
            </a:r>
            <a:r>
              <a:rPr sz="2400" spc="-13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Application:</a:t>
            </a:r>
            <a:endParaRPr sz="2400" dirty="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625"/>
              </a:spcBef>
            </a:pPr>
            <a:r>
              <a:rPr lang="en-US" sz="2400" spc="-5" dirty="0">
                <a:solidFill>
                  <a:srgbClr val="0070C0"/>
                </a:solidFill>
                <a:latin typeface="Arial"/>
                <a:cs typeface="Arial"/>
              </a:rPr>
              <a:t>02_STREAMING_CALLER_word_count_streaming_updateByStateKey.ipynb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22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160019"/>
            <a:ext cx="9544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0" spc="10" dirty="0">
                <a:solidFill>
                  <a:srgbClr val="0099CC"/>
                </a:solidFill>
                <a:latin typeface="Century Gothic"/>
                <a:cs typeface="Century Gothic"/>
              </a:rPr>
              <a:t>C</a:t>
            </a:r>
            <a:r>
              <a:rPr sz="2600" b="0" spc="5" dirty="0">
                <a:solidFill>
                  <a:srgbClr val="0099CC"/>
                </a:solidFill>
                <a:latin typeface="Century Gothic"/>
                <a:cs typeface="Century Gothic"/>
              </a:rPr>
              <a:t>od</a:t>
            </a:r>
            <a:r>
              <a:rPr sz="2600" b="0" dirty="0">
                <a:solidFill>
                  <a:srgbClr val="0099CC"/>
                </a:solidFill>
                <a:latin typeface="Century Gothic"/>
                <a:cs typeface="Century Gothic"/>
              </a:rPr>
              <a:t>e</a:t>
            </a:r>
            <a:endParaRPr sz="2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23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5547" y="147319"/>
            <a:ext cx="4180840" cy="5562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500" spc="-5" dirty="0">
                <a:latin typeface="Arial"/>
                <a:cs typeface="Arial"/>
              </a:rPr>
              <a:t>from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pyspark</a:t>
            </a:r>
            <a:r>
              <a:rPr sz="1500" spc="-5" dirty="0">
                <a:latin typeface="Arial"/>
                <a:cs typeface="Arial"/>
              </a:rPr>
              <a:t> import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SparkContext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500" spc="-5" dirty="0">
                <a:latin typeface="Arial"/>
                <a:cs typeface="Arial"/>
              </a:rPr>
              <a:t>from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pyspark.streaming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import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StreamingContext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5547" y="948944"/>
            <a:ext cx="7585075" cy="3604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300"/>
              </a:lnSpc>
              <a:spcBef>
                <a:spcPts val="100"/>
              </a:spcBef>
            </a:pP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#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Create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a local</a:t>
            </a:r>
            <a:r>
              <a:rPr sz="1500" spc="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StreamingContext with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two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working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thread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and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batch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interval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of 1 second </a:t>
            </a:r>
            <a:r>
              <a:rPr sz="1500" spc="-4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sc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=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SparkContext("local[2]",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"NetworkWordCount")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500" spc="-5" dirty="0">
                <a:latin typeface="Arial"/>
                <a:cs typeface="Arial"/>
              </a:rPr>
              <a:t>sc.setLogLevel("ERROR")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500" dirty="0">
                <a:latin typeface="Arial"/>
                <a:cs typeface="Arial"/>
              </a:rPr>
              <a:t>ssc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=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StreamingContext(sc,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10)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Arial"/>
              <a:cs typeface="Arial"/>
            </a:endParaRPr>
          </a:p>
          <a:p>
            <a:pPr marL="12700" marR="1300480">
              <a:lnSpc>
                <a:spcPct val="121300"/>
              </a:lnSpc>
            </a:pP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#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Create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a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DStream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that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will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connect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to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hostname:port,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like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localhost:9999 </a:t>
            </a:r>
            <a:r>
              <a:rPr sz="1500" spc="-4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lines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=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ssc.socketTextStream("localhost",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10002)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#</a:t>
            </a:r>
            <a:r>
              <a:rPr sz="15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Split</a:t>
            </a:r>
            <a:r>
              <a:rPr sz="15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each</a:t>
            </a:r>
            <a:r>
              <a:rPr sz="15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line</a:t>
            </a:r>
            <a:r>
              <a:rPr sz="15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into</a:t>
            </a:r>
            <a:r>
              <a:rPr sz="15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words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500" dirty="0">
                <a:latin typeface="Arial"/>
                <a:cs typeface="Arial"/>
              </a:rPr>
              <a:t>words =</a:t>
            </a:r>
            <a:r>
              <a:rPr sz="1500" spc="-5" dirty="0">
                <a:latin typeface="Arial"/>
                <a:cs typeface="Arial"/>
              </a:rPr>
              <a:t> lines.flatMap(lambda</a:t>
            </a:r>
            <a:r>
              <a:rPr sz="1500" dirty="0">
                <a:latin typeface="Arial"/>
                <a:cs typeface="Arial"/>
              </a:rPr>
              <a:t> line:</a:t>
            </a:r>
            <a:r>
              <a:rPr sz="1500" spc="-5" dirty="0">
                <a:latin typeface="Arial"/>
                <a:cs typeface="Arial"/>
              </a:rPr>
              <a:t> line.split("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"))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#</a:t>
            </a:r>
            <a:r>
              <a:rPr sz="15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Count</a:t>
            </a:r>
            <a:r>
              <a:rPr sz="15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each</a:t>
            </a:r>
            <a:r>
              <a:rPr sz="15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word</a:t>
            </a:r>
            <a:r>
              <a:rPr sz="15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in</a:t>
            </a:r>
            <a:r>
              <a:rPr sz="15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each</a:t>
            </a:r>
            <a:r>
              <a:rPr sz="15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batch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00" dirty="0">
                <a:latin typeface="Arial"/>
                <a:cs typeface="Arial"/>
              </a:rPr>
              <a:t>pairs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=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words.map(lambda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word: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(word,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1))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8247" y="4603174"/>
            <a:ext cx="4450080" cy="2032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0"/>
              </a:lnSpc>
            </a:pPr>
            <a:r>
              <a:rPr sz="1500" spc="-5" dirty="0">
                <a:latin typeface="Arial"/>
                <a:cs typeface="Arial"/>
              </a:rPr>
              <a:t>wordCounts</a:t>
            </a:r>
            <a:r>
              <a:rPr sz="1500" dirty="0">
                <a:latin typeface="Arial"/>
                <a:cs typeface="Arial"/>
              </a:rPr>
              <a:t> =</a:t>
            </a:r>
            <a:r>
              <a:rPr sz="1500" spc="-5" dirty="0">
                <a:latin typeface="Arial"/>
                <a:cs typeface="Arial"/>
              </a:rPr>
              <a:t> pairs.reduceByKey(lambda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x,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y: x +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y)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547" y="5063744"/>
            <a:ext cx="7049770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300"/>
              </a:lnSpc>
              <a:spcBef>
                <a:spcPts val="100"/>
              </a:spcBef>
            </a:pP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#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Print the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first ten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elements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of each RDD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generated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in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this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DStream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to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console </a:t>
            </a:r>
            <a:r>
              <a:rPr sz="1500" spc="-4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wordCounts.pprint()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"/>
              <a:cs typeface="Arial"/>
            </a:endParaRPr>
          </a:p>
          <a:p>
            <a:pPr marL="12700" marR="1722755">
              <a:lnSpc>
                <a:spcPct val="122700"/>
              </a:lnSpc>
              <a:tabLst>
                <a:tab pos="1999614" algn="l"/>
              </a:tabLst>
            </a:pPr>
            <a:r>
              <a:rPr sz="1500" spc="-5" dirty="0">
                <a:latin typeface="Arial"/>
                <a:cs typeface="Arial"/>
              </a:rPr>
              <a:t>ssc.start()	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#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Start the computation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ssc.awaitTermination()</a:t>
            </a:r>
            <a:r>
              <a:rPr sz="1500" spc="30" dirty="0"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#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Wait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for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500" spc="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computation</a:t>
            </a:r>
            <a:r>
              <a:rPr sz="1500" spc="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to</a:t>
            </a:r>
            <a:r>
              <a:rPr sz="1500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terminate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30073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Relevant</a:t>
            </a:r>
            <a:r>
              <a:rPr sz="3200" b="0" spc="-6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Notes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572259"/>
            <a:ext cx="10789920" cy="36163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6080" marR="23495" indent="-374015">
              <a:lnSpc>
                <a:spcPct val="100800"/>
              </a:lnSpc>
              <a:spcBef>
                <a:spcPts val="7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Once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a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context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has been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started,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no new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streaming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computations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can be set </a:t>
            </a:r>
            <a:r>
              <a:rPr sz="2400" spc="-6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up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or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added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to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it.</a:t>
            </a:r>
            <a:endParaRPr sz="24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spcBef>
                <a:spcPts val="62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Once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context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has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been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stopped,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it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cannot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be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restarted.</a:t>
            </a:r>
            <a:endParaRPr sz="24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spcBef>
                <a:spcPts val="50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Only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one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StreamingContext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can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be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active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in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JVM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at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same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time.</a:t>
            </a:r>
            <a:endParaRPr sz="2400">
              <a:latin typeface="Arial"/>
              <a:cs typeface="Arial"/>
            </a:endParaRPr>
          </a:p>
          <a:p>
            <a:pPr marL="386080" marR="387985" indent="-374015">
              <a:lnSpc>
                <a:spcPct val="100800"/>
              </a:lnSpc>
              <a:spcBef>
                <a:spcPts val="6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  <a:tab pos="825944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stop()</a:t>
            </a:r>
            <a:r>
              <a:rPr sz="24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on</a:t>
            </a:r>
            <a:r>
              <a:rPr sz="24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StreamingContext</a:t>
            </a:r>
            <a:r>
              <a:rPr sz="24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also</a:t>
            </a:r>
            <a:r>
              <a:rPr sz="24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stops</a:t>
            </a:r>
            <a:r>
              <a:rPr sz="2400" spc="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4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SparkContext.	</a:t>
            </a:r>
            <a:r>
              <a:rPr sz="2400" spc="-135" dirty="0">
                <a:solidFill>
                  <a:srgbClr val="808080"/>
                </a:solidFill>
                <a:latin typeface="Arial"/>
                <a:cs typeface="Arial"/>
              </a:rPr>
              <a:t>To</a:t>
            </a:r>
            <a:r>
              <a:rPr sz="2400" spc="-3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stop</a:t>
            </a:r>
            <a:r>
              <a:rPr sz="2400" spc="-3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only</a:t>
            </a:r>
            <a:r>
              <a:rPr sz="2400" spc="-3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400" spc="-6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StreamingContext, stop()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with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stopSparkContext parameter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to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false.</a:t>
            </a:r>
            <a:endParaRPr sz="2400">
              <a:latin typeface="Arial"/>
              <a:cs typeface="Arial"/>
            </a:endParaRPr>
          </a:p>
          <a:p>
            <a:pPr marL="386080" marR="5080" indent="-374015">
              <a:lnSpc>
                <a:spcPct val="100400"/>
              </a:lnSpc>
              <a:spcBef>
                <a:spcPts val="51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SparkContext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can be re-used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to create multiple StreamingContexts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as long </a:t>
            </a:r>
            <a:r>
              <a:rPr sz="2400" spc="-65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as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the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previous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StreamingContext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is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stopped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(without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stopping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SparkContextt) before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next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StreamingContext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is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created.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24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8709" y="2270252"/>
            <a:ext cx="6548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dirty="0"/>
              <a:t>3</a:t>
            </a:r>
            <a:r>
              <a:rPr dirty="0"/>
              <a:t>.</a:t>
            </a:r>
            <a:r>
              <a:rPr spc="-50" dirty="0"/>
              <a:t> </a:t>
            </a:r>
            <a:r>
              <a:rPr spc="-5" dirty="0"/>
              <a:t>Window</a:t>
            </a:r>
            <a:r>
              <a:rPr spc="-40" dirty="0"/>
              <a:t> </a:t>
            </a:r>
            <a:r>
              <a:rPr spc="-5" dirty="0"/>
              <a:t>Operations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25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509952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39262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Window</a:t>
            </a:r>
            <a:r>
              <a:rPr sz="3200" spc="-40" dirty="0"/>
              <a:t> </a:t>
            </a:r>
            <a:r>
              <a:rPr sz="3200" spc="-5" dirty="0"/>
              <a:t>Operations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8484" y="790955"/>
            <a:ext cx="101707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Every time the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window </a:t>
            </a:r>
            <a:r>
              <a:rPr sz="2000" i="1" dirty="0">
                <a:solidFill>
                  <a:srgbClr val="333399"/>
                </a:solidFill>
                <a:latin typeface="Arial"/>
                <a:cs typeface="Arial"/>
              </a:rPr>
              <a:t>slides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over a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source DStream, the source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RDDs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that fall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within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 window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are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combined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operated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upon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to produce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RDDs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windowed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DStream.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484" y="4399788"/>
            <a:ext cx="10487660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In this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specific case,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 operation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is applied over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last 3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time units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of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data,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and slides by 2 </a:t>
            </a:r>
            <a:r>
              <a:rPr sz="2000" spc="-5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time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units.</a:t>
            </a:r>
            <a:r>
              <a:rPr sz="2000" spc="-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This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shows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that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any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window</a:t>
            </a:r>
            <a:r>
              <a:rPr sz="20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operation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needs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 to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specify two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parameters:</a:t>
            </a:r>
            <a:endParaRPr sz="20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spcBef>
                <a:spcPts val="380"/>
              </a:spcBef>
              <a:buClr>
                <a:srgbClr val="FF6600"/>
              </a:buClr>
              <a:buChar char="-"/>
              <a:tabLst>
                <a:tab pos="386080" algn="l"/>
                <a:tab pos="386715" algn="l"/>
              </a:tabLst>
            </a:pP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Window</a:t>
            </a:r>
            <a:r>
              <a:rPr sz="2000" spc="-5" dirty="0">
                <a:solidFill>
                  <a:srgbClr val="333399"/>
                </a:solidFill>
                <a:latin typeface="Arial"/>
                <a:cs typeface="Arial"/>
              </a:rPr>
              <a:t> length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:</a:t>
            </a:r>
            <a:r>
              <a:rPr sz="2000" spc="-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duration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0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window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(3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figure)</a:t>
            </a:r>
            <a:endParaRPr sz="2000">
              <a:latin typeface="Arial"/>
              <a:cs typeface="Arial"/>
            </a:endParaRPr>
          </a:p>
          <a:p>
            <a:pPr marL="12700" marR="236854">
              <a:lnSpc>
                <a:spcPct val="121000"/>
              </a:lnSpc>
              <a:buClr>
                <a:srgbClr val="FF6600"/>
              </a:buClr>
              <a:buChar char="-"/>
              <a:tabLst>
                <a:tab pos="386080" algn="l"/>
                <a:tab pos="386715" algn="l"/>
              </a:tabLst>
            </a:pPr>
            <a:r>
              <a:rPr sz="2000" dirty="0">
                <a:solidFill>
                  <a:srgbClr val="333399"/>
                </a:solidFill>
                <a:latin typeface="Arial"/>
                <a:cs typeface="Arial"/>
              </a:rPr>
              <a:t>Sliding </a:t>
            </a:r>
            <a:r>
              <a:rPr sz="2000" spc="-5" dirty="0">
                <a:solidFill>
                  <a:srgbClr val="333399"/>
                </a:solidFill>
                <a:latin typeface="Arial"/>
                <a:cs typeface="Arial"/>
              </a:rPr>
              <a:t>Interval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: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interval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at which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window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operation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is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performed (2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in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 figure) </a:t>
            </a:r>
            <a:r>
              <a:rPr sz="2000" spc="-54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These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two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parameters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must</a:t>
            </a:r>
            <a:r>
              <a:rPr sz="20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be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multiple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0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batch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interval</a:t>
            </a:r>
            <a:r>
              <a:rPr sz="20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(1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0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Arial"/>
                <a:cs typeface="Arial"/>
              </a:rPr>
              <a:t>figure).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7255" y="0"/>
            <a:ext cx="1942213" cy="10707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9854" y="1445369"/>
            <a:ext cx="7079046" cy="27632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26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23011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960031" cy="61489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27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01846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131598" cy="61880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28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17132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5845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Window</a:t>
            </a:r>
            <a:r>
              <a:rPr sz="3200" spc="-10" dirty="0"/>
              <a:t> </a:t>
            </a:r>
            <a:r>
              <a:rPr sz="3200" spc="-5" dirty="0"/>
              <a:t>Operations:</a:t>
            </a:r>
            <a:r>
              <a:rPr sz="3200" spc="-10" dirty="0"/>
              <a:t> </a:t>
            </a:r>
            <a:r>
              <a:rPr sz="3200" spc="-5" dirty="0"/>
              <a:t>Example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8484" y="1091691"/>
            <a:ext cx="10723245" cy="231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Generate</a:t>
            </a:r>
            <a:r>
              <a:rPr sz="22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200" spc="-5" dirty="0">
                <a:solidFill>
                  <a:srgbClr val="808080"/>
                </a:solidFill>
                <a:latin typeface="Arial"/>
                <a:cs typeface="Arial"/>
              </a:rPr>
              <a:t> word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counts</a:t>
            </a:r>
            <a:r>
              <a:rPr sz="22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over the</a:t>
            </a:r>
            <a:r>
              <a:rPr sz="2200" spc="-5" dirty="0">
                <a:solidFill>
                  <a:srgbClr val="808080"/>
                </a:solidFill>
                <a:latin typeface="Arial"/>
                <a:cs typeface="Arial"/>
              </a:rPr>
              <a:t> last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30</a:t>
            </a:r>
            <a:r>
              <a:rPr sz="22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seconds</a:t>
            </a:r>
            <a:r>
              <a:rPr sz="22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2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data,</a:t>
            </a:r>
            <a:r>
              <a:rPr sz="22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every</a:t>
            </a:r>
            <a:r>
              <a:rPr sz="22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10</a:t>
            </a:r>
            <a:r>
              <a:rPr sz="22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seconds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i="1" dirty="0">
                <a:solidFill>
                  <a:srgbClr val="0070C0"/>
                </a:solidFill>
                <a:latin typeface="Arial"/>
                <a:cs typeface="Arial"/>
              </a:rPr>
              <a:t>#</a:t>
            </a:r>
            <a:r>
              <a:rPr sz="2200" i="1" spc="-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0070C0"/>
                </a:solidFill>
                <a:latin typeface="Arial"/>
                <a:cs typeface="Arial"/>
              </a:rPr>
              <a:t>Reduce last </a:t>
            </a:r>
            <a:r>
              <a:rPr sz="2200" i="1" dirty="0">
                <a:solidFill>
                  <a:srgbClr val="0070C0"/>
                </a:solidFill>
                <a:latin typeface="Arial"/>
                <a:cs typeface="Arial"/>
              </a:rPr>
              <a:t>30</a:t>
            </a:r>
            <a:r>
              <a:rPr sz="2200" i="1" spc="-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070C0"/>
                </a:solidFill>
                <a:latin typeface="Arial"/>
                <a:cs typeface="Arial"/>
              </a:rPr>
              <a:t>seconds</a:t>
            </a:r>
            <a:r>
              <a:rPr sz="2200" i="1" spc="-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070C0"/>
                </a:solidFill>
                <a:latin typeface="Arial"/>
                <a:cs typeface="Arial"/>
              </a:rPr>
              <a:t>of</a:t>
            </a:r>
            <a:r>
              <a:rPr sz="2200" i="1" spc="-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070C0"/>
                </a:solidFill>
                <a:latin typeface="Arial"/>
                <a:cs typeface="Arial"/>
              </a:rPr>
              <a:t>data,</a:t>
            </a:r>
            <a:r>
              <a:rPr sz="2200" i="1" spc="-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070C0"/>
                </a:solidFill>
                <a:latin typeface="Arial"/>
                <a:cs typeface="Arial"/>
              </a:rPr>
              <a:t>every</a:t>
            </a:r>
            <a:r>
              <a:rPr sz="2200" i="1" spc="-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070C0"/>
                </a:solidFill>
                <a:latin typeface="Arial"/>
                <a:cs typeface="Arial"/>
              </a:rPr>
              <a:t>10</a:t>
            </a:r>
            <a:r>
              <a:rPr sz="2200" i="1" spc="-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0070C0"/>
                </a:solidFill>
                <a:latin typeface="Arial"/>
                <a:cs typeface="Arial"/>
              </a:rPr>
              <a:t>seconds</a:t>
            </a:r>
            <a:endParaRPr sz="2200" dirty="0">
              <a:latin typeface="Arial"/>
              <a:cs typeface="Arial"/>
            </a:endParaRPr>
          </a:p>
          <a:p>
            <a:pPr marL="12700" marR="5080">
              <a:lnSpc>
                <a:spcPct val="101800"/>
              </a:lnSpc>
              <a:spcBef>
                <a:spcPts val="505"/>
              </a:spcBef>
            </a:pPr>
            <a:r>
              <a:rPr sz="2200" spc="-5" dirty="0">
                <a:solidFill>
                  <a:srgbClr val="0070C0"/>
                </a:solidFill>
                <a:latin typeface="Arial"/>
                <a:cs typeface="Arial"/>
              </a:rPr>
              <a:t>windowedWordCounts</a:t>
            </a:r>
            <a:r>
              <a:rPr sz="2200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70C0"/>
                </a:solidFill>
                <a:latin typeface="Arial"/>
                <a:cs typeface="Arial"/>
              </a:rPr>
              <a:t>=</a:t>
            </a:r>
            <a:r>
              <a:rPr sz="2200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70C0"/>
                </a:solidFill>
                <a:latin typeface="Arial"/>
                <a:cs typeface="Arial"/>
              </a:rPr>
              <a:t>pairs.reduceByKeyAndWindow(</a:t>
            </a:r>
            <a:r>
              <a:rPr sz="2200" b="1" spc="-5" dirty="0">
                <a:solidFill>
                  <a:srgbClr val="0070C0"/>
                </a:solidFill>
                <a:latin typeface="Arial"/>
                <a:cs typeface="Arial"/>
              </a:rPr>
              <a:t>lambda</a:t>
            </a:r>
            <a:r>
              <a:rPr sz="2200" b="1" spc="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70C0"/>
                </a:solidFill>
                <a:latin typeface="Arial"/>
                <a:cs typeface="Arial"/>
              </a:rPr>
              <a:t>x,</a:t>
            </a:r>
            <a:r>
              <a:rPr sz="2200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70C0"/>
                </a:solidFill>
                <a:latin typeface="Arial"/>
                <a:cs typeface="Arial"/>
              </a:rPr>
              <a:t>y:</a:t>
            </a:r>
            <a:r>
              <a:rPr sz="2200" spc="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70C0"/>
                </a:solidFill>
                <a:latin typeface="Arial"/>
                <a:cs typeface="Arial"/>
              </a:rPr>
              <a:t>x</a:t>
            </a:r>
            <a:r>
              <a:rPr sz="2200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70C0"/>
                </a:solidFill>
                <a:latin typeface="Arial"/>
                <a:cs typeface="Arial"/>
              </a:rPr>
              <a:t>+</a:t>
            </a:r>
            <a:r>
              <a:rPr sz="2200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0070C0"/>
                </a:solidFill>
                <a:latin typeface="Arial"/>
                <a:cs typeface="Arial"/>
              </a:rPr>
              <a:t>y,</a:t>
            </a:r>
            <a:r>
              <a:rPr sz="2200" spc="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0C0"/>
                </a:solidFill>
                <a:latin typeface="Arial"/>
                <a:cs typeface="Arial"/>
              </a:rPr>
              <a:t>lambda</a:t>
            </a:r>
            <a:r>
              <a:rPr sz="2200" b="1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70C0"/>
                </a:solidFill>
                <a:latin typeface="Arial"/>
                <a:cs typeface="Arial"/>
              </a:rPr>
              <a:t>x, </a:t>
            </a:r>
            <a:r>
              <a:rPr sz="2200" spc="-59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70C0"/>
                </a:solidFill>
                <a:latin typeface="Arial"/>
                <a:cs typeface="Arial"/>
              </a:rPr>
              <a:t>y:</a:t>
            </a:r>
            <a:r>
              <a:rPr sz="2200" spc="-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70C0"/>
                </a:solidFill>
                <a:latin typeface="Arial"/>
                <a:cs typeface="Arial"/>
              </a:rPr>
              <a:t>x -</a:t>
            </a:r>
            <a:r>
              <a:rPr sz="2200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0070C0"/>
                </a:solidFill>
                <a:latin typeface="Arial"/>
                <a:cs typeface="Arial"/>
              </a:rPr>
              <a:t>y,</a:t>
            </a:r>
            <a:r>
              <a:rPr sz="2200" dirty="0">
                <a:solidFill>
                  <a:srgbClr val="0070C0"/>
                </a:solidFill>
                <a:latin typeface="Arial"/>
                <a:cs typeface="Arial"/>
              </a:rPr>
              <a:t> 30, 10)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29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8294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34518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Use</a:t>
            </a:r>
            <a:r>
              <a:rPr sz="3200" b="0" spc="-4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Cases</a:t>
            </a:r>
            <a:r>
              <a:rPr sz="3200" b="0" spc="-4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Recap</a:t>
            </a:r>
            <a:endParaRPr sz="32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7280" y="0"/>
            <a:ext cx="10702290" cy="6146800"/>
            <a:chOff x="1447280" y="0"/>
            <a:chExt cx="10702290" cy="6146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280" y="1001429"/>
              <a:ext cx="8946424" cy="51452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7255" y="0"/>
              <a:ext cx="1942213" cy="107070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3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8709" y="2270252"/>
            <a:ext cx="5374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Window</a:t>
            </a:r>
            <a:r>
              <a:rPr spc="-85" dirty="0"/>
              <a:t> </a:t>
            </a:r>
            <a:r>
              <a:rPr spc="-5" dirty="0"/>
              <a:t>Examples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30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44457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84200" marR="5080">
              <a:lnSpc>
                <a:spcPct val="100800"/>
              </a:lnSpc>
              <a:spcBef>
                <a:spcPts val="50"/>
              </a:spcBef>
            </a:pPr>
            <a:r>
              <a:rPr lang="es-ES" dirty="0"/>
              <a:t>4</a:t>
            </a:r>
            <a:r>
              <a:rPr dirty="0"/>
              <a:t>.</a:t>
            </a:r>
            <a:r>
              <a:rPr spc="-35" dirty="0"/>
              <a:t> </a:t>
            </a:r>
            <a:r>
              <a:rPr spc="-5" dirty="0"/>
              <a:t>Keeping</a:t>
            </a:r>
            <a:r>
              <a:rPr spc="-35" dirty="0"/>
              <a:t> </a:t>
            </a:r>
            <a:r>
              <a:rPr spc="-5" dirty="0"/>
              <a:t>the</a:t>
            </a:r>
            <a:r>
              <a:rPr spc="-25" dirty="0"/>
              <a:t> </a:t>
            </a:r>
            <a:r>
              <a:rPr spc="-5" dirty="0"/>
              <a:t>State: </a:t>
            </a:r>
            <a:r>
              <a:rPr spc="-1315" dirty="0"/>
              <a:t> </a:t>
            </a:r>
            <a:r>
              <a:rPr spc="-5" dirty="0"/>
              <a:t>updateStateByKey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31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395680" cy="64341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32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5807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updateStateBykey</a:t>
            </a:r>
            <a:r>
              <a:rPr sz="3200" dirty="0"/>
              <a:t> </a:t>
            </a:r>
            <a:r>
              <a:rPr sz="3200" spc="-5" dirty="0"/>
              <a:t>Operation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8484" y="1090676"/>
            <a:ext cx="10751820" cy="3503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6080" marR="5080" indent="-374015" algn="just">
              <a:lnSpc>
                <a:spcPct val="100800"/>
              </a:lnSpc>
              <a:spcBef>
                <a:spcPts val="75"/>
              </a:spcBef>
              <a:buClr>
                <a:srgbClr val="FF6600"/>
              </a:buClr>
              <a:buFont typeface="Calibri"/>
              <a:buChar char="•"/>
              <a:tabLst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400" i="1" spc="-5" dirty="0">
                <a:solidFill>
                  <a:srgbClr val="0070C0"/>
                </a:solidFill>
                <a:latin typeface="Arial"/>
                <a:cs typeface="Arial"/>
              </a:rPr>
              <a:t>updateStateByKey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operation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allows you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to maintain arbitrary state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while </a:t>
            </a:r>
            <a:r>
              <a:rPr sz="2400" spc="-65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continuously updating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it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with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new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information. </a:t>
            </a:r>
            <a:r>
              <a:rPr sz="2400" spc="-135" dirty="0">
                <a:solidFill>
                  <a:srgbClr val="808080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use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this,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you will have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do </a:t>
            </a:r>
            <a:r>
              <a:rPr sz="2400" spc="-65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two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steps.</a:t>
            </a:r>
            <a:endParaRPr sz="2400">
              <a:latin typeface="Arial"/>
              <a:cs typeface="Arial"/>
            </a:endParaRPr>
          </a:p>
          <a:p>
            <a:pPr marL="260985" algn="just">
              <a:lnSpc>
                <a:spcPct val="100000"/>
              </a:lnSpc>
              <a:spcBef>
                <a:spcPts val="509"/>
              </a:spcBef>
            </a:pPr>
            <a:r>
              <a:rPr sz="2200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200" spc="6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333399"/>
                </a:solidFill>
                <a:latin typeface="Arial"/>
                <a:cs typeface="Arial"/>
              </a:rPr>
              <a:t>Define</a:t>
            </a:r>
            <a:r>
              <a:rPr sz="2200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2200" spc="-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333399"/>
                </a:solidFill>
                <a:latin typeface="Arial"/>
                <a:cs typeface="Arial"/>
              </a:rPr>
              <a:t>state</a:t>
            </a:r>
            <a:endParaRPr sz="2200">
              <a:latin typeface="Arial"/>
              <a:cs typeface="Arial"/>
            </a:endParaRPr>
          </a:p>
          <a:p>
            <a:pPr marL="385445" marR="255904" indent="-124460" algn="just">
              <a:lnSpc>
                <a:spcPts val="2620"/>
              </a:lnSpc>
              <a:spcBef>
                <a:spcPts val="560"/>
              </a:spcBef>
            </a:pPr>
            <a:r>
              <a:rPr sz="2200" dirty="0">
                <a:solidFill>
                  <a:srgbClr val="FF6600"/>
                </a:solidFill>
                <a:latin typeface="Calibri"/>
                <a:cs typeface="Calibri"/>
              </a:rPr>
              <a:t>↘ </a:t>
            </a:r>
            <a:r>
              <a:rPr sz="2200" spc="-15" dirty="0">
                <a:solidFill>
                  <a:srgbClr val="333399"/>
                </a:solidFill>
                <a:latin typeface="Arial"/>
                <a:cs typeface="Arial"/>
              </a:rPr>
              <a:t>Define </a:t>
            </a:r>
            <a:r>
              <a:rPr sz="2200" spc="-10" dirty="0">
                <a:solidFill>
                  <a:srgbClr val="333399"/>
                </a:solidFill>
                <a:latin typeface="Arial"/>
                <a:cs typeface="Arial"/>
              </a:rPr>
              <a:t>the </a:t>
            </a:r>
            <a:r>
              <a:rPr sz="2200" spc="-15" dirty="0">
                <a:solidFill>
                  <a:srgbClr val="333399"/>
                </a:solidFill>
                <a:latin typeface="Arial"/>
                <a:cs typeface="Arial"/>
              </a:rPr>
              <a:t>state update function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– </a:t>
            </a:r>
            <a:r>
              <a:rPr sz="2200" spc="-15" dirty="0">
                <a:solidFill>
                  <a:srgbClr val="808080"/>
                </a:solidFill>
                <a:latin typeface="Arial"/>
                <a:cs typeface="Arial"/>
              </a:rPr>
              <a:t>Specify </a:t>
            </a:r>
            <a:r>
              <a:rPr sz="2200" spc="-10" dirty="0">
                <a:solidFill>
                  <a:srgbClr val="808080"/>
                </a:solidFill>
                <a:latin typeface="Arial"/>
                <a:cs typeface="Arial"/>
              </a:rPr>
              <a:t>with </a:t>
            </a:r>
            <a:r>
              <a:rPr sz="2200" dirty="0">
                <a:solidFill>
                  <a:srgbClr val="808080"/>
                </a:solidFill>
                <a:latin typeface="Arial"/>
                <a:cs typeface="Arial"/>
              </a:rPr>
              <a:t>a </a:t>
            </a:r>
            <a:r>
              <a:rPr sz="2200" spc="-15" dirty="0">
                <a:solidFill>
                  <a:srgbClr val="808080"/>
                </a:solidFill>
                <a:latin typeface="Arial"/>
                <a:cs typeface="Arial"/>
              </a:rPr>
              <a:t>function </a:t>
            </a:r>
            <a:r>
              <a:rPr sz="2200" spc="-10" dirty="0">
                <a:solidFill>
                  <a:srgbClr val="808080"/>
                </a:solidFill>
                <a:latin typeface="Arial"/>
                <a:cs typeface="Arial"/>
              </a:rPr>
              <a:t>how to </a:t>
            </a:r>
            <a:r>
              <a:rPr sz="2200" spc="-15" dirty="0">
                <a:solidFill>
                  <a:srgbClr val="808080"/>
                </a:solidFill>
                <a:latin typeface="Arial"/>
                <a:cs typeface="Arial"/>
              </a:rPr>
              <a:t>update </a:t>
            </a:r>
            <a:r>
              <a:rPr sz="2200" spc="-10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200" spc="-15" dirty="0">
                <a:solidFill>
                  <a:srgbClr val="808080"/>
                </a:solidFill>
                <a:latin typeface="Arial"/>
                <a:cs typeface="Arial"/>
              </a:rPr>
              <a:t>state </a:t>
            </a:r>
            <a:r>
              <a:rPr sz="2200" spc="-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808080"/>
                </a:solidFill>
                <a:latin typeface="Arial"/>
                <a:cs typeface="Arial"/>
              </a:rPr>
              <a:t>using</a:t>
            </a:r>
            <a:r>
              <a:rPr sz="2200" spc="-3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200" spc="-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808080"/>
                </a:solidFill>
                <a:latin typeface="Arial"/>
                <a:cs typeface="Arial"/>
              </a:rPr>
              <a:t>previous</a:t>
            </a:r>
            <a:r>
              <a:rPr sz="2200" spc="-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808080"/>
                </a:solidFill>
                <a:latin typeface="Arial"/>
                <a:cs typeface="Arial"/>
              </a:rPr>
              <a:t>state</a:t>
            </a:r>
            <a:r>
              <a:rPr sz="2200" spc="-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sz="2200" spc="-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200" spc="-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808080"/>
                </a:solidFill>
                <a:latin typeface="Arial"/>
                <a:cs typeface="Arial"/>
              </a:rPr>
              <a:t>new</a:t>
            </a:r>
            <a:r>
              <a:rPr sz="2200" spc="-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808080"/>
                </a:solidFill>
                <a:latin typeface="Arial"/>
                <a:cs typeface="Arial"/>
              </a:rPr>
              <a:t>values</a:t>
            </a:r>
            <a:r>
              <a:rPr sz="2200" spc="-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808080"/>
                </a:solidFill>
                <a:latin typeface="Arial"/>
                <a:cs typeface="Arial"/>
              </a:rPr>
              <a:t>from</a:t>
            </a:r>
            <a:r>
              <a:rPr sz="2200" spc="-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808080"/>
                </a:solidFill>
                <a:latin typeface="Arial"/>
                <a:cs typeface="Arial"/>
              </a:rPr>
              <a:t>an</a:t>
            </a:r>
            <a:r>
              <a:rPr sz="2200" spc="-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808080"/>
                </a:solidFill>
                <a:latin typeface="Arial"/>
                <a:cs typeface="Arial"/>
              </a:rPr>
              <a:t>input</a:t>
            </a:r>
            <a:r>
              <a:rPr sz="2200" spc="-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808080"/>
                </a:solidFill>
                <a:latin typeface="Arial"/>
                <a:cs typeface="Arial"/>
              </a:rPr>
              <a:t>stream.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00">
              <a:latin typeface="Arial"/>
              <a:cs typeface="Arial"/>
            </a:endParaRPr>
          </a:p>
          <a:p>
            <a:pPr marL="260985" marR="161290" algn="just">
              <a:lnSpc>
                <a:spcPct val="100800"/>
              </a:lnSpc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In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every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batch,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spark will apply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 state update function for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all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existing keys, </a:t>
            </a:r>
            <a:r>
              <a:rPr sz="2400" spc="-65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regardless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whether they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have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new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data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batch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or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not.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33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76130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updateStateBykey</a:t>
            </a:r>
            <a:r>
              <a:rPr sz="3200" spc="5" dirty="0"/>
              <a:t> </a:t>
            </a:r>
            <a:r>
              <a:rPr sz="3200" spc="-5" dirty="0"/>
              <a:t>Operation</a:t>
            </a:r>
            <a:r>
              <a:rPr sz="3200" spc="5" dirty="0"/>
              <a:t> </a:t>
            </a:r>
            <a:r>
              <a:rPr sz="3200" spc="-5" dirty="0"/>
              <a:t>Example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8484" y="1055116"/>
            <a:ext cx="9201785" cy="1193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6465" marR="4941570" indent="-914400">
              <a:lnSpc>
                <a:spcPct val="120000"/>
              </a:lnSpc>
              <a:spcBef>
                <a:spcPts val="100"/>
              </a:spcBef>
            </a:pP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def </a:t>
            </a:r>
            <a:r>
              <a:rPr sz="1600" spc="-10" dirty="0">
                <a:solidFill>
                  <a:srgbClr val="0070C0"/>
                </a:solidFill>
                <a:latin typeface="Arial"/>
                <a:cs typeface="Arial"/>
              </a:rPr>
              <a:t>updateFunction(newValues, 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runningCount): </a:t>
            </a:r>
            <a:r>
              <a:rPr sz="1600" spc="-43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if</a:t>
            </a:r>
            <a:r>
              <a:rPr sz="1600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runningCount</a:t>
            </a:r>
            <a:r>
              <a:rPr sz="16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is</a:t>
            </a:r>
            <a:r>
              <a:rPr sz="16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None:</a:t>
            </a:r>
            <a:endParaRPr sz="16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runningCount</a:t>
            </a:r>
            <a:r>
              <a:rPr sz="1600" spc="-3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70C0"/>
                </a:solidFill>
                <a:latin typeface="Arial"/>
                <a:cs typeface="Arial"/>
              </a:rPr>
              <a:t>=</a:t>
            </a:r>
            <a:r>
              <a:rPr sz="1600" spc="-2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70C0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60"/>
              </a:spcBef>
            </a:pP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return</a:t>
            </a:r>
            <a:r>
              <a:rPr sz="16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0070C0"/>
                </a:solidFill>
                <a:latin typeface="Arial"/>
                <a:cs typeface="Arial"/>
              </a:rPr>
              <a:t>sum(newValues,</a:t>
            </a:r>
            <a:r>
              <a:rPr sz="1600" spc="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runningCount)</a:t>
            </a:r>
            <a:r>
              <a:rPr sz="1600" spc="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70C0"/>
                </a:solidFill>
                <a:latin typeface="Arial"/>
                <a:cs typeface="Arial"/>
              </a:rPr>
              <a:t># </a:t>
            </a:r>
            <a:r>
              <a:rPr sz="1600" i="1" spc="-5" dirty="0">
                <a:solidFill>
                  <a:srgbClr val="0070C0"/>
                </a:solidFill>
                <a:latin typeface="Arial"/>
                <a:cs typeface="Arial"/>
              </a:rPr>
              <a:t>add</a:t>
            </a:r>
            <a:r>
              <a:rPr sz="1600" i="1" dirty="0">
                <a:solidFill>
                  <a:srgbClr val="0070C0"/>
                </a:solidFill>
                <a:latin typeface="Arial"/>
                <a:cs typeface="Arial"/>
              </a:rPr>
              <a:t> the </a:t>
            </a:r>
            <a:r>
              <a:rPr sz="1600" i="1" spc="-5" dirty="0">
                <a:solidFill>
                  <a:srgbClr val="0070C0"/>
                </a:solidFill>
                <a:latin typeface="Arial"/>
                <a:cs typeface="Arial"/>
              </a:rPr>
              <a:t>new</a:t>
            </a:r>
            <a:r>
              <a:rPr sz="1600" i="1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0070C0"/>
                </a:solidFill>
                <a:latin typeface="Arial"/>
                <a:cs typeface="Arial"/>
              </a:rPr>
              <a:t>values</a:t>
            </a:r>
            <a:r>
              <a:rPr sz="1600" i="1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0070C0"/>
                </a:solidFill>
                <a:latin typeface="Arial"/>
                <a:cs typeface="Arial"/>
              </a:rPr>
              <a:t>with</a:t>
            </a:r>
            <a:r>
              <a:rPr sz="1600" i="1" dirty="0">
                <a:solidFill>
                  <a:srgbClr val="0070C0"/>
                </a:solidFill>
                <a:latin typeface="Arial"/>
                <a:cs typeface="Arial"/>
              </a:rPr>
              <a:t> the </a:t>
            </a:r>
            <a:r>
              <a:rPr sz="1600" i="1" spc="-5" dirty="0">
                <a:solidFill>
                  <a:srgbClr val="0070C0"/>
                </a:solidFill>
                <a:latin typeface="Arial"/>
                <a:cs typeface="Arial"/>
              </a:rPr>
              <a:t>previous</a:t>
            </a:r>
            <a:r>
              <a:rPr sz="1600" i="1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0070C0"/>
                </a:solidFill>
                <a:latin typeface="Arial"/>
                <a:cs typeface="Arial"/>
              </a:rPr>
              <a:t>running</a:t>
            </a:r>
            <a:r>
              <a:rPr sz="1600" i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0070C0"/>
                </a:solidFill>
                <a:latin typeface="Arial"/>
                <a:cs typeface="Arial"/>
              </a:rPr>
              <a:t>count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484" y="2730500"/>
            <a:ext cx="9580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This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is applied on a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DStream containing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words </a:t>
            </a:r>
            <a:r>
              <a:rPr sz="2400" spc="-40" dirty="0">
                <a:solidFill>
                  <a:srgbClr val="808080"/>
                </a:solidFill>
                <a:latin typeface="Arial"/>
                <a:cs typeface="Arial"/>
              </a:rPr>
              <a:t>(say,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the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 pairs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DStream </a:t>
            </a:r>
            <a:r>
              <a:rPr sz="2400" spc="-6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containing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(word,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1)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484" y="3770884"/>
            <a:ext cx="5290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runningCounts</a:t>
            </a:r>
            <a:r>
              <a:rPr sz="1600" spc="-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70C0"/>
                </a:solidFill>
                <a:latin typeface="Arial"/>
                <a:cs typeface="Arial"/>
              </a:rPr>
              <a:t>= 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pairs.updateStateByKey(updateFunction)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484" y="4519676"/>
            <a:ext cx="10106660" cy="15589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 update function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will be called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each word,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with </a:t>
            </a:r>
            <a:r>
              <a:rPr sz="2400" spc="-20" dirty="0">
                <a:solidFill>
                  <a:srgbClr val="808080"/>
                </a:solidFill>
                <a:latin typeface="Arial"/>
                <a:cs typeface="Arial"/>
              </a:rPr>
              <a:t>newValues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having a 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sequence of </a:t>
            </a:r>
            <a:r>
              <a:rPr sz="2400" spc="-15" dirty="0">
                <a:solidFill>
                  <a:srgbClr val="808080"/>
                </a:solidFill>
                <a:latin typeface="Arial"/>
                <a:cs typeface="Arial"/>
              </a:rPr>
              <a:t>1’s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(from the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(word, 1) pairs) and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runningCount having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400" spc="-65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previous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count.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Note that requires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the checkpoint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directory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34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160019"/>
            <a:ext cx="61112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/>
              <a:t>Keeping</a:t>
            </a:r>
            <a:r>
              <a:rPr sz="2600" spc="-5" dirty="0"/>
              <a:t> </a:t>
            </a:r>
            <a:r>
              <a:rPr sz="2600" spc="5" dirty="0"/>
              <a:t>the</a:t>
            </a:r>
            <a:r>
              <a:rPr sz="2600" spc="-5" dirty="0"/>
              <a:t> </a:t>
            </a:r>
            <a:r>
              <a:rPr sz="2600" spc="5" dirty="0"/>
              <a:t>State:</a:t>
            </a:r>
            <a:r>
              <a:rPr sz="2600" spc="-15" dirty="0"/>
              <a:t> </a:t>
            </a:r>
            <a:r>
              <a:rPr sz="2600" spc="5" dirty="0"/>
              <a:t>updateStateByKey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35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725" y="1389379"/>
            <a:ext cx="10574655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updateStateByKey(</a:t>
            </a:r>
            <a:r>
              <a:rPr sz="2400" b="1" i="1" spc="-5" dirty="0">
                <a:solidFill>
                  <a:srgbClr val="808080"/>
                </a:solidFill>
                <a:latin typeface="Arial"/>
                <a:cs typeface="Arial"/>
              </a:rPr>
              <a:t>func)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Arial"/>
              <a:cs typeface="Arial"/>
            </a:endParaRPr>
          </a:p>
          <a:p>
            <a:pPr marL="12700" marR="5080">
              <a:lnSpc>
                <a:spcPct val="100600"/>
              </a:lnSpc>
            </a:pP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Return</a:t>
            </a:r>
            <a:r>
              <a:rPr sz="2400" b="1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new "state"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DStream</a:t>
            </a:r>
            <a:r>
              <a:rPr sz="2400" b="1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where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state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for</a:t>
            </a:r>
            <a:r>
              <a:rPr sz="2400" b="1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each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key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is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updated</a:t>
            </a:r>
            <a:r>
              <a:rPr sz="2400" b="1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by </a:t>
            </a:r>
            <a:r>
              <a:rPr sz="2400" b="1" spc="-6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applying</a:t>
            </a:r>
            <a:r>
              <a:rPr sz="2400" b="1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given</a:t>
            </a:r>
            <a:r>
              <a:rPr sz="2400" b="1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function on</a:t>
            </a:r>
            <a:r>
              <a:rPr sz="2400" b="1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previous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state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the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key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sz="2400" b="1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new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values for the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key.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This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can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be used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to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maintain arbitrary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state </a:t>
            </a:r>
            <a:r>
              <a:rPr sz="2400" b="1" spc="-5" dirty="0">
                <a:solidFill>
                  <a:srgbClr val="808080"/>
                </a:solidFill>
                <a:latin typeface="Arial"/>
                <a:cs typeface="Arial"/>
              </a:rPr>
              <a:t>data for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 each</a:t>
            </a:r>
            <a:r>
              <a:rPr sz="2400" b="1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808080"/>
                </a:solidFill>
                <a:latin typeface="Arial"/>
                <a:cs typeface="Arial"/>
              </a:rPr>
              <a:t>key.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8709" y="2270252"/>
            <a:ext cx="8213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Keeping</a:t>
            </a:r>
            <a:r>
              <a:rPr spc="-30"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State:</a:t>
            </a:r>
            <a:r>
              <a:rPr spc="-25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36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2983" y="1211580"/>
            <a:ext cx="7386032" cy="201561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84200" marR="5080">
              <a:lnSpc>
                <a:spcPct val="100800"/>
              </a:lnSpc>
              <a:spcBef>
                <a:spcPts val="50"/>
              </a:spcBef>
            </a:pPr>
            <a:r>
              <a:rPr lang="es-ES" dirty="0"/>
              <a:t>5</a:t>
            </a:r>
            <a:r>
              <a:rPr dirty="0"/>
              <a:t>.</a:t>
            </a:r>
            <a:r>
              <a:rPr spc="-30" dirty="0"/>
              <a:t> </a:t>
            </a:r>
            <a:r>
              <a:rPr spc="-5" dirty="0"/>
              <a:t>Summary</a:t>
            </a:r>
            <a:r>
              <a:rPr spc="-25" dirty="0"/>
              <a:t> </a:t>
            </a:r>
            <a:r>
              <a:rPr spc="-5" dirty="0"/>
              <a:t>Transformations</a:t>
            </a:r>
            <a:r>
              <a:rPr spc="-25" dirty="0"/>
              <a:t> </a:t>
            </a:r>
            <a:r>
              <a:rPr spc="-5" dirty="0"/>
              <a:t>on </a:t>
            </a:r>
            <a:r>
              <a:rPr spc="-1315" dirty="0"/>
              <a:t> </a:t>
            </a:r>
            <a:r>
              <a:rPr spc="-5" dirty="0"/>
              <a:t>DStreams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37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39262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Window</a:t>
            </a:r>
            <a:r>
              <a:rPr sz="3200" spc="-40" dirty="0"/>
              <a:t> </a:t>
            </a:r>
            <a:r>
              <a:rPr sz="3200" spc="-5" dirty="0"/>
              <a:t>Operations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8484" y="1102867"/>
            <a:ext cx="81826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All</a:t>
            </a:r>
            <a:r>
              <a:rPr sz="24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take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two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parameters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–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808080"/>
                </a:solidFill>
                <a:latin typeface="Arial"/>
                <a:cs typeface="Arial"/>
              </a:rPr>
              <a:t>windowLength</a:t>
            </a:r>
            <a:r>
              <a:rPr sz="2400" i="1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808080"/>
                </a:solidFill>
                <a:latin typeface="Arial"/>
                <a:cs typeface="Arial"/>
              </a:rPr>
              <a:t>slideInterval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1646" y="1694112"/>
          <a:ext cx="11266805" cy="4931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6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3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30" dirty="0">
                          <a:latin typeface="Arial"/>
                          <a:cs typeface="Arial"/>
                        </a:rPr>
                        <a:t>Transformation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Meaning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7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window(</a:t>
                      </a:r>
                      <a:r>
                        <a:rPr sz="1600" i="1" spc="-10" dirty="0">
                          <a:latin typeface="Arial"/>
                          <a:cs typeface="Arial"/>
                        </a:rPr>
                        <a:t>windowLength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slideInterval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97790">
                        <a:lnSpc>
                          <a:spcPts val="1900"/>
                        </a:lnSpc>
                        <a:spcBef>
                          <a:spcPts val="69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a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computed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based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windowed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batches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4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source DStream.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764">
                <a:tc>
                  <a:txBody>
                    <a:bodyPr/>
                    <a:lstStyle/>
                    <a:p>
                      <a:pPr marL="1464310" marR="594995" indent="-86233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oun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yW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ndo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600" i="1" spc="-10" dirty="0">
                          <a:latin typeface="Arial"/>
                          <a:cs typeface="Arial"/>
                        </a:rPr>
                        <a:t>wi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ndo</a:t>
                      </a:r>
                      <a:r>
                        <a:rPr sz="1600" i="1" spc="-1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Leng</a:t>
                      </a:r>
                      <a:r>
                        <a:rPr sz="1600" i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600" i="1" dirty="0">
                          <a:latin typeface="Arial"/>
                          <a:cs typeface="Arial"/>
                        </a:rPr>
                        <a:t>, 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slideInterval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a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sliding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window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count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stream.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pPr marL="1430020" marR="283845" indent="-1139190">
                        <a:lnSpc>
                          <a:spcPts val="1900"/>
                        </a:lnSpc>
                        <a:spcBef>
                          <a:spcPts val="4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reduceByWindow(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windowLength, </a:t>
                      </a:r>
                      <a:r>
                        <a:rPr sz="1600" i="1" spc="-4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slideInterval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)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185420">
                        <a:lnSpc>
                          <a:spcPct val="99400"/>
                        </a:lnSpc>
                        <a:spcBef>
                          <a:spcPts val="60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a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single-element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stream,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created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aggregating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 </a:t>
                      </a:r>
                      <a:r>
                        <a:rPr sz="1600" spc="-4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stream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sliding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interval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associative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so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computed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correctly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parallel.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0080"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reduceByKeyAndWindow(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,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910"/>
                        </a:lnSpc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windowLength,</a:t>
                      </a:r>
                      <a:r>
                        <a:rPr sz="1600" i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slideInterval,</a:t>
                      </a:r>
                      <a:r>
                        <a:rPr sz="1600" i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15" dirty="0">
                          <a:latin typeface="Arial"/>
                          <a:cs typeface="Arial"/>
                        </a:rPr>
                        <a:t>[numTasks]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339090">
                        <a:lnSpc>
                          <a:spcPct val="100299"/>
                        </a:lnSpc>
                        <a:spcBef>
                          <a:spcPts val="59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called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a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V)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pairs,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new DStream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V) </a:t>
                      </a:r>
                      <a:r>
                        <a:rPr sz="1600" spc="-4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pairs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where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values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key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aggregated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given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reduce </a:t>
                      </a:r>
                      <a:r>
                        <a:rPr sz="1600" spc="-4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1600" i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batches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sliding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window.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Note:</a:t>
                      </a:r>
                      <a:r>
                        <a:rPr sz="160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default,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uses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Spark's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default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parallel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tasks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(2 for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local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mode,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and in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cluster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mode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determined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 config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00965" marR="715645">
                        <a:lnSpc>
                          <a:spcPts val="1900"/>
                        </a:lnSpc>
                        <a:spcBef>
                          <a:spcPts val="5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property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spark.default.parallelism)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grouping.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5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pass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1600" spc="-4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optional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numTasks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argument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set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different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tasks.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38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39262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Window</a:t>
            </a:r>
            <a:r>
              <a:rPr sz="3200" spc="-40" dirty="0"/>
              <a:t> </a:t>
            </a:r>
            <a:r>
              <a:rPr sz="3200" spc="-5" dirty="0"/>
              <a:t>Operations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8484" y="1102867"/>
            <a:ext cx="81826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All</a:t>
            </a:r>
            <a:r>
              <a:rPr sz="24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take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two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parameters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–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808080"/>
                </a:solidFill>
                <a:latin typeface="Arial"/>
                <a:cs typeface="Arial"/>
              </a:rPr>
              <a:t>windowLength</a:t>
            </a:r>
            <a:r>
              <a:rPr sz="2400" i="1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sz="24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808080"/>
                </a:solidFill>
                <a:latin typeface="Arial"/>
                <a:cs typeface="Arial"/>
              </a:rPr>
              <a:t>slideInterval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1646" y="1694112"/>
          <a:ext cx="11266805" cy="4365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6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31">
                <a:tc>
                  <a:txBody>
                    <a:bodyPr/>
                    <a:lstStyle/>
                    <a:p>
                      <a:pPr marL="11328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30" dirty="0">
                          <a:latin typeface="Arial"/>
                          <a:cs typeface="Arial"/>
                        </a:rPr>
                        <a:t>Transformation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Meaning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0">
                <a:tc>
                  <a:txBody>
                    <a:bodyPr/>
                    <a:lstStyle/>
                    <a:p>
                      <a:pPr marL="186055" marR="179070" indent="76200">
                        <a:lnSpc>
                          <a:spcPts val="1900"/>
                        </a:lnSpc>
                        <a:spcBef>
                          <a:spcPts val="45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reduceByKeyAndWindow(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invfunc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windowLength,</a:t>
                      </a:r>
                      <a:r>
                        <a:rPr sz="1600" i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slideInterval,</a:t>
                      </a:r>
                      <a:r>
                        <a:rPr sz="1600" i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15" dirty="0">
                          <a:latin typeface="Arial"/>
                          <a:cs typeface="Arial"/>
                        </a:rPr>
                        <a:t>[numTasks]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180340">
                        <a:lnSpc>
                          <a:spcPct val="99600"/>
                        </a:lnSpc>
                        <a:spcBef>
                          <a:spcPts val="6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efficient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version of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above reduceByKeyAndWindow() where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reduce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window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calculated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incrementally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reduce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values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previous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window.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done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reducing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data that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enters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sliding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window,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“inverse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reducing”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old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leaves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4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window.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example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would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“adding”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“subtracting”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counts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keys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window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slides.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However,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applicable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only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“invertible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reduce </a:t>
                      </a:r>
                      <a:r>
                        <a:rPr sz="1600" spc="-4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functions”,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is,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those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reduce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functions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have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a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corresponding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“inverse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reduce”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(taken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parameter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invFunc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).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Like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00965" marR="641350">
                        <a:lnSpc>
                          <a:spcPts val="1900"/>
                        </a:lnSpc>
                        <a:spcBef>
                          <a:spcPts val="15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reduceByKeyAndWindow,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 number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reduce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configurable </a:t>
                      </a:r>
                      <a:r>
                        <a:rPr sz="1600" spc="-4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through an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optional argument.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560">
                <a:tc>
                  <a:txBody>
                    <a:bodyPr/>
                    <a:lstStyle/>
                    <a:p>
                      <a:pPr marL="890905" marR="163830" indent="-720090">
                        <a:lnSpc>
                          <a:spcPts val="1900"/>
                        </a:lnSpc>
                        <a:spcBef>
                          <a:spcPts val="434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countByValueAndWindow(</a:t>
                      </a:r>
                      <a:r>
                        <a:rPr sz="1600" i="1" spc="-10" dirty="0">
                          <a:latin typeface="Arial"/>
                          <a:cs typeface="Arial"/>
                        </a:rPr>
                        <a:t>windowLength, </a:t>
                      </a:r>
                      <a:r>
                        <a:rPr sz="1600" i="1" spc="-4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slideInterval,</a:t>
                      </a:r>
                      <a:r>
                        <a:rPr sz="1600" i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15" dirty="0">
                          <a:latin typeface="Arial"/>
                          <a:cs typeface="Arial"/>
                        </a:rPr>
                        <a:t>[numTasks]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597535">
                        <a:lnSpc>
                          <a:spcPct val="100800"/>
                        </a:lnSpc>
                        <a:spcBef>
                          <a:spcPts val="58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called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a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V)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pairs,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new DStream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(K, </a:t>
                      </a:r>
                      <a:r>
                        <a:rPr sz="1600" spc="-4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Long)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pairs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where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key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its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frequency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within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a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sliding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window.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Like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reduceByKeyAndWindow,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reduce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tasks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600" spc="-4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configurable through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optional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argument.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39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5686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Distributed</a:t>
            </a:r>
            <a:r>
              <a:rPr sz="3200" b="0" spc="-2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Streaming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System</a:t>
            </a:r>
            <a:endParaRPr sz="32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45045" y="0"/>
            <a:ext cx="10204450" cy="6141720"/>
            <a:chOff x="1945045" y="0"/>
            <a:chExt cx="10204450" cy="6141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045" y="857252"/>
              <a:ext cx="8573250" cy="52842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7255" y="0"/>
              <a:ext cx="1942213" cy="107070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4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5655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Transformations </a:t>
            </a:r>
            <a:r>
              <a:rPr sz="3200" dirty="0"/>
              <a:t>on</a:t>
            </a:r>
            <a:r>
              <a:rPr sz="3200" spc="-20" dirty="0"/>
              <a:t> </a:t>
            </a:r>
            <a:r>
              <a:rPr sz="3200" spc="-5" dirty="0"/>
              <a:t>DStreams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8484" y="1102867"/>
            <a:ext cx="77031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Allows the data from the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input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DStream to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be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modified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1647" y="1694112"/>
          <a:ext cx="10849610" cy="43992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0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1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3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30" dirty="0">
                          <a:latin typeface="Arial"/>
                          <a:cs typeface="Arial"/>
                        </a:rPr>
                        <a:t>Transformation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Meaning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76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map(</a:t>
                      </a:r>
                      <a:r>
                        <a:rPr sz="2000" i="1" spc="-25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95934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passing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element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the </a:t>
                      </a:r>
                      <a:r>
                        <a:rPr sz="2000" spc="-5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source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thorugh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15" dirty="0">
                          <a:latin typeface="Arial"/>
                          <a:cs typeface="Arial"/>
                        </a:rPr>
                        <a:t>func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76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flatMap(</a:t>
                      </a:r>
                      <a:r>
                        <a:rPr sz="2000" i="1" spc="-20" dirty="0">
                          <a:latin typeface="Arial"/>
                          <a:cs typeface="Arial"/>
                        </a:rPr>
                        <a:t>func)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108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Similar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map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but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item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mapped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2000" spc="-5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items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76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filter(</a:t>
                      </a:r>
                      <a:r>
                        <a:rPr sz="2000" i="1" spc="-20" dirty="0">
                          <a:latin typeface="Arial"/>
                          <a:cs typeface="Arial"/>
                        </a:rPr>
                        <a:t>func)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958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selecting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only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records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5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source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15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20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true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76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repartition(</a:t>
                      </a:r>
                      <a:r>
                        <a:rPr sz="2000" i="1" spc="-20" dirty="0">
                          <a:latin typeface="Arial"/>
                          <a:cs typeface="Arial"/>
                        </a:rPr>
                        <a:t>numPartitions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033144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Change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level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parallelism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2000" spc="-5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creating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fewer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partitions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76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union(</a:t>
                      </a:r>
                      <a:r>
                        <a:rPr sz="2000" i="1" spc="-25" dirty="0">
                          <a:latin typeface="Arial"/>
                          <a:cs typeface="Arial"/>
                        </a:rPr>
                        <a:t>otherStream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7372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contains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union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2000" spc="-5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source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40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5655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Transformations </a:t>
            </a:r>
            <a:r>
              <a:rPr sz="3200" dirty="0"/>
              <a:t>on</a:t>
            </a:r>
            <a:r>
              <a:rPr sz="3200" spc="-20" dirty="0"/>
              <a:t> </a:t>
            </a:r>
            <a:r>
              <a:rPr sz="3200" spc="-5" dirty="0"/>
              <a:t>DStreams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8484" y="1102867"/>
            <a:ext cx="7787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Allows the data from the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input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DStream to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be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modified.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1646" y="1694112"/>
          <a:ext cx="11267440" cy="41147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4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3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30" dirty="0">
                          <a:latin typeface="Arial"/>
                          <a:cs typeface="Arial"/>
                        </a:rPr>
                        <a:t>Transformation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Meaning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76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count()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543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Return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new DStream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single-element 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RDDs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counting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number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RDD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the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source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8308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reduce(</a:t>
                      </a:r>
                      <a:r>
                        <a:rPr sz="2000" i="1" spc="-25" dirty="0">
                          <a:latin typeface="Arial"/>
                          <a:cs typeface="Arial"/>
                        </a:rPr>
                        <a:t>func)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214629">
                        <a:lnSpc>
                          <a:spcPct val="98000"/>
                        </a:lnSpc>
                        <a:spcBef>
                          <a:spcPts val="645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Return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new DStream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single-element 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RDDs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aggregating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elements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RDD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source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DStream using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function </a:t>
                      </a:r>
                      <a:r>
                        <a:rPr sz="2000" i="1" spc="-15" dirty="0">
                          <a:latin typeface="Arial"/>
                          <a:cs typeface="Arial"/>
                        </a:rPr>
                        <a:t>func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(which takes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arguments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and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one).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associative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2000" spc="-5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can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computed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parallel.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26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spc="-35" dirty="0">
                          <a:latin typeface="Arial"/>
                          <a:cs typeface="Arial"/>
                        </a:rPr>
                        <a:t>countByValue(</a:t>
                      </a:r>
                      <a:r>
                        <a:rPr sz="2000" i="1" spc="-35" dirty="0"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150495">
                        <a:lnSpc>
                          <a:spcPct val="98000"/>
                        </a:lnSpc>
                        <a:spcBef>
                          <a:spcPts val="64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called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elements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type K,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return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(K,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Long)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pairs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where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key </a:t>
                      </a:r>
                      <a:r>
                        <a:rPr sz="2000" spc="-5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its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frequency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RDD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the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source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DStream.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41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5655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Transformations </a:t>
            </a:r>
            <a:r>
              <a:rPr sz="3200" dirty="0"/>
              <a:t>on</a:t>
            </a:r>
            <a:r>
              <a:rPr sz="3200" spc="-20" dirty="0"/>
              <a:t> </a:t>
            </a:r>
            <a:r>
              <a:rPr sz="3200" spc="-5" dirty="0"/>
              <a:t>DStreams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8484" y="1102867"/>
            <a:ext cx="7787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Allows the data from the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input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DStream to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be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modified.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1646" y="1694112"/>
          <a:ext cx="11266805" cy="42410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6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3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30" dirty="0">
                          <a:latin typeface="Arial"/>
                          <a:cs typeface="Arial"/>
                        </a:rPr>
                        <a:t>Transformation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Meaning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537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reduceByKey(func,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[numTasks])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283845">
                        <a:lnSpc>
                          <a:spcPct val="98400"/>
                        </a:lnSpc>
                        <a:spcBef>
                          <a:spcPts val="635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called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(K, V)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pairs, return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DStream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(K, V)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pairs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where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values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each key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aggregated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given reduce function. </a:t>
                      </a:r>
                      <a:r>
                        <a:rPr sz="2000" b="1" spc="-25" dirty="0">
                          <a:latin typeface="Arial"/>
                          <a:cs typeface="Arial"/>
                        </a:rPr>
                        <a:t>Note: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default, </a:t>
                      </a:r>
                      <a:r>
                        <a:rPr sz="2000" spc="-5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uses Spark's default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number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parallel tasks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(2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local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mode,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cluster mode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number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determined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by the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config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property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spark.default.parallelism)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grouping.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00965">
                        <a:lnSpc>
                          <a:spcPts val="2305"/>
                        </a:lnSpc>
                      </a:pPr>
                      <a:r>
                        <a:rPr sz="2000" spc="-8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pass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optional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numTasks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argument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set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different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tasks.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26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join(</a:t>
                      </a:r>
                      <a:r>
                        <a:rPr sz="2000" i="1" spc="-20" dirty="0">
                          <a:latin typeface="Arial"/>
                          <a:cs typeface="Arial"/>
                        </a:rPr>
                        <a:t>otherStream,</a:t>
                      </a:r>
                      <a:r>
                        <a:rPr sz="20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i="1" spc="-40" dirty="0">
                          <a:latin typeface="Arial"/>
                          <a:cs typeface="Arial"/>
                        </a:rPr>
                        <a:t>[numTasks])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807720" algn="just">
                        <a:lnSpc>
                          <a:spcPct val="98000"/>
                        </a:lnSpc>
                        <a:spcBef>
                          <a:spcPts val="655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called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on two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DStreams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(K, V)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(K,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W)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pairs, </a:t>
                      </a:r>
                      <a:r>
                        <a:rPr sz="2000" spc="-5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return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new DStream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(K, </a:t>
                      </a:r>
                      <a:r>
                        <a:rPr sz="2000" spc="-75" dirty="0">
                          <a:latin typeface="Arial"/>
                          <a:cs typeface="Arial"/>
                        </a:rPr>
                        <a:t>(V,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W)) pairs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with all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pairs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5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60" dirty="0">
                          <a:latin typeface="Arial"/>
                          <a:cs typeface="Arial"/>
                        </a:rPr>
                        <a:t>key.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42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5655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Transformations </a:t>
            </a:r>
            <a:r>
              <a:rPr sz="3200" dirty="0"/>
              <a:t>on</a:t>
            </a:r>
            <a:r>
              <a:rPr sz="3200" spc="-20" dirty="0"/>
              <a:t> </a:t>
            </a:r>
            <a:r>
              <a:rPr sz="3200" spc="-5" dirty="0"/>
              <a:t>DStreams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8484" y="1102867"/>
            <a:ext cx="7787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Allows the data from the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input</a:t>
            </a:r>
            <a:r>
              <a:rPr sz="24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DStream to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be</a:t>
            </a:r>
            <a:r>
              <a:rPr sz="24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modified.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1646" y="1694112"/>
          <a:ext cx="11266805" cy="3846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6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3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30" dirty="0">
                          <a:latin typeface="Arial"/>
                          <a:cs typeface="Arial"/>
                        </a:rPr>
                        <a:t>Transformation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Meaning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24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cogroup(</a:t>
                      </a:r>
                      <a:r>
                        <a:rPr sz="2000" i="1" spc="-25" dirty="0">
                          <a:latin typeface="Arial"/>
                          <a:cs typeface="Arial"/>
                        </a:rPr>
                        <a:t>otherStream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[numTasks])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24892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called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(K, V)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(K,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W)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pairs,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5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(K,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Seq[V],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Seq[W])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tuples.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26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transform(</a:t>
                      </a:r>
                      <a:r>
                        <a:rPr sz="2000" i="1" spc="-25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267970">
                        <a:lnSpc>
                          <a:spcPct val="98000"/>
                        </a:lnSpc>
                        <a:spcBef>
                          <a:spcPts val="645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DStream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applying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RDD-to-RDD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000" spc="-5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every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RDD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source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DStream.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used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arbitrary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RDD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operations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DStream.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286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updateStateByKey(</a:t>
                      </a:r>
                      <a:r>
                        <a:rPr sz="2000" i="1" spc="-25" dirty="0">
                          <a:latin typeface="Arial"/>
                          <a:cs typeface="Arial"/>
                        </a:rPr>
                        <a:t>func)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176530">
                        <a:lnSpc>
                          <a:spcPct val="98700"/>
                        </a:lnSpc>
                        <a:spcBef>
                          <a:spcPts val="63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Return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new "state" DStream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where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 state for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each key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updated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applying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given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previous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000" spc="-5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key and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new values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for the </a:t>
                      </a:r>
                      <a:r>
                        <a:rPr sz="2000" spc="-60" dirty="0">
                          <a:latin typeface="Arial"/>
                          <a:cs typeface="Arial"/>
                        </a:rPr>
                        <a:t>key.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used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maintain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arbitrary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60" dirty="0">
                          <a:latin typeface="Arial"/>
                          <a:cs typeface="Arial"/>
                        </a:rPr>
                        <a:t>key.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43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63138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Output</a:t>
            </a:r>
            <a:r>
              <a:rPr sz="3200" spc="-10" dirty="0"/>
              <a:t> </a:t>
            </a:r>
            <a:r>
              <a:rPr sz="3200" spc="-5" dirty="0"/>
              <a:t>Operations</a:t>
            </a:r>
            <a:r>
              <a:rPr sz="3200" spc="-15" dirty="0"/>
              <a:t> </a:t>
            </a:r>
            <a:r>
              <a:rPr sz="3200" dirty="0"/>
              <a:t>on </a:t>
            </a:r>
            <a:r>
              <a:rPr sz="3200" spc="-5" dirty="0"/>
              <a:t>DStreams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1646" y="1694112"/>
          <a:ext cx="11266805" cy="2982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6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31">
                <a:tc>
                  <a:txBody>
                    <a:bodyPr/>
                    <a:lstStyle/>
                    <a:p>
                      <a:pPr marL="11328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30" dirty="0">
                          <a:latin typeface="Arial"/>
                          <a:cs typeface="Arial"/>
                        </a:rPr>
                        <a:t>Transformation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Meaning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764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saveAsTextFiles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600" i="1" spc="-10" dirty="0">
                          <a:latin typeface="Arial"/>
                          <a:cs typeface="Arial"/>
                        </a:rPr>
                        <a:t>prefix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[</a:t>
                      </a:r>
                      <a:r>
                        <a:rPr sz="1600" i="1" dirty="0">
                          <a:latin typeface="Arial"/>
                          <a:cs typeface="Arial"/>
                        </a:rPr>
                        <a:t>suffix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])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130810">
                        <a:lnSpc>
                          <a:spcPts val="1900"/>
                        </a:lnSpc>
                        <a:spcBef>
                          <a:spcPts val="69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Save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DStream's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contents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text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files.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name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batch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interval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generated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based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prefix</a:t>
                      </a:r>
                      <a:r>
                        <a:rPr sz="1600" i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suffix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"prefix-TIME_IN_MS[.suffix]"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240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foreachRDD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1492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generic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operator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applies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function,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RDD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 generated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from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stream.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push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RDD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external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system,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such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saving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RDD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to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files,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writing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network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to a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database.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Note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1600" i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executed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driver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process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running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streaming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application,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usually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have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RDD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actions </a:t>
                      </a:r>
                      <a:r>
                        <a:rPr sz="1600" spc="-4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force 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computation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streaming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RDDs.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44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8709" y="2270252"/>
            <a:ext cx="5638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7.</a:t>
            </a:r>
            <a:r>
              <a:rPr spc="-55" dirty="0"/>
              <a:t> </a:t>
            </a:r>
            <a:r>
              <a:rPr spc="-5" dirty="0"/>
              <a:t>Recap</a:t>
            </a:r>
            <a:r>
              <a:rPr spc="-40" dirty="0"/>
              <a:t> </a:t>
            </a:r>
            <a:r>
              <a:rPr spc="-5" dirty="0"/>
              <a:t>Examples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45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160019"/>
            <a:ext cx="27139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" dirty="0"/>
              <a:t>Examples</a:t>
            </a:r>
            <a:r>
              <a:rPr sz="2600" spc="-65" dirty="0"/>
              <a:t> </a:t>
            </a:r>
            <a:r>
              <a:rPr sz="2600" dirty="0"/>
              <a:t>Recap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46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6863" y="721867"/>
            <a:ext cx="10845800" cy="56007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6700" indent="-254000">
              <a:lnSpc>
                <a:spcPct val="100000"/>
              </a:lnSpc>
              <a:spcBef>
                <a:spcPts val="434"/>
              </a:spcBef>
              <a:buClr>
                <a:srgbClr val="808080"/>
              </a:buClr>
              <a:buFont typeface="Arial"/>
              <a:buAutoNum type="arabicPeriod"/>
              <a:tabLst>
                <a:tab pos="266700" algn="l"/>
              </a:tabLst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reduceByKey</a:t>
            </a:r>
            <a:endParaRPr sz="1800">
              <a:latin typeface="Arial"/>
              <a:cs typeface="Arial"/>
            </a:endParaRPr>
          </a:p>
          <a:p>
            <a:pPr marL="12700" marR="5389880">
              <a:lnSpc>
                <a:spcPts val="2620"/>
              </a:lnSpc>
              <a:spcBef>
                <a:spcPts val="40"/>
              </a:spcBef>
            </a:pP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pairs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words.map(lambda word: (word, 1))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wordCounts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=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pairs.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reduceByKey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(lambda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x,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y: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x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+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y)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5"/>
              </a:spcBef>
              <a:buClr>
                <a:srgbClr val="808080"/>
              </a:buClr>
              <a:buFont typeface="Arial"/>
              <a:buAutoNum type="arabicPeriod" startAt="2"/>
              <a:tabLst>
                <a:tab pos="266700" algn="l"/>
              </a:tabLst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updateStateByKey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wordCounts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 =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 pairs.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updateStateByKey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(updateFunc)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buClr>
                <a:srgbClr val="808080"/>
              </a:buClr>
              <a:buFont typeface="Arial"/>
              <a:buAutoNum type="arabicPeriod" startAt="3"/>
              <a:tabLst>
                <a:tab pos="266700" algn="l"/>
              </a:tabLst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reduceByKeyAndWindow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wordCounts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pairs.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reduceByKeyAndWindow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(lambda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 x, y: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int(x)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int(y),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10,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2)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buClr>
                <a:srgbClr val="808080"/>
              </a:buClr>
              <a:buFont typeface="Arial"/>
              <a:buAutoNum type="arabicPeriod" startAt="4"/>
              <a:tabLst>
                <a:tab pos="266700" algn="l"/>
              </a:tabLst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reduceByKeyAndWindow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wordCounts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=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pairs.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reduceByKeyAndWindow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(lambda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 x,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y: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int(x)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+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int(y),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lambda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x,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y: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int(x)</a:t>
            </a:r>
            <a:r>
              <a:rPr sz="18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int(y),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10,</a:t>
            </a:r>
            <a:r>
              <a:rPr sz="18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2)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5"/>
              </a:spcBef>
              <a:buClr>
                <a:srgbClr val="808080"/>
              </a:buClr>
              <a:buFont typeface="Arial"/>
              <a:buAutoNum type="arabicPeriod" startAt="5"/>
              <a:tabLst>
                <a:tab pos="266700" algn="l"/>
              </a:tabLst>
            </a:pP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join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wordCounts1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=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pairs.reduceByKey(lambda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x,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y: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x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+</a:t>
            </a:r>
            <a:r>
              <a:rPr sz="18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y)</a:t>
            </a:r>
            <a:endParaRPr sz="1800">
              <a:latin typeface="Arial"/>
              <a:cs typeface="Arial"/>
            </a:endParaRPr>
          </a:p>
          <a:p>
            <a:pPr marL="12700" marR="4907280">
              <a:lnSpc>
                <a:spcPct val="120000"/>
              </a:lnSpc>
              <a:spcBef>
                <a:spcPts val="25"/>
              </a:spcBef>
            </a:pP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wordCounts2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pairs.reduceByKey(lambda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x, y: (x +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y)**2) </a:t>
            </a:r>
            <a:r>
              <a:rPr sz="1800" spc="-49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wordCounts </a:t>
            </a:r>
            <a:r>
              <a:rPr sz="1800" dirty="0">
                <a:solidFill>
                  <a:srgbClr val="808080"/>
                </a:solidFill>
                <a:latin typeface="Arial"/>
                <a:cs typeface="Arial"/>
              </a:rPr>
              <a:t>=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 wordCounts1.</a:t>
            </a:r>
            <a:r>
              <a:rPr sz="1800" b="1" spc="-5" dirty="0">
                <a:solidFill>
                  <a:srgbClr val="333399"/>
                </a:solidFill>
                <a:latin typeface="Arial"/>
                <a:cs typeface="Arial"/>
              </a:rPr>
              <a:t>join</a:t>
            </a:r>
            <a:r>
              <a:rPr sz="1800" spc="-5" dirty="0">
                <a:solidFill>
                  <a:srgbClr val="808080"/>
                </a:solidFill>
                <a:latin typeface="Arial"/>
                <a:cs typeface="Arial"/>
              </a:rPr>
              <a:t>(wordCounts2)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079625" marR="5080" indent="-1968500">
              <a:lnSpc>
                <a:spcPct val="100499"/>
              </a:lnSpc>
              <a:spcBef>
                <a:spcPts val="70"/>
              </a:spcBef>
            </a:pPr>
            <a:r>
              <a:rPr spc="-30" dirty="0"/>
              <a:t>INTRODUCTION</a:t>
            </a:r>
            <a:r>
              <a:rPr spc="-50" dirty="0"/>
              <a:t> </a:t>
            </a:r>
            <a:r>
              <a:rPr spc="-15" dirty="0"/>
              <a:t>TO</a:t>
            </a:r>
            <a:r>
              <a:rPr spc="-65" dirty="0"/>
              <a:t> </a:t>
            </a:r>
            <a:r>
              <a:rPr spc="-30" dirty="0"/>
              <a:t>SPARK </a:t>
            </a:r>
            <a:r>
              <a:rPr spc="-1210" dirty="0"/>
              <a:t> </a:t>
            </a:r>
            <a:r>
              <a:rPr spc="-25" dirty="0"/>
              <a:t>STREAMING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2456" y="2768802"/>
            <a:ext cx="3432179" cy="18420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47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37280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Technical</a:t>
            </a:r>
            <a:r>
              <a:rPr sz="3200" b="0" spc="-6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Solutions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720851"/>
            <a:ext cx="9916795" cy="47866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77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Existing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frameworks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cannot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do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Batch&amp;Stream.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675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Either,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Stream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100s of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MB/s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with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low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latency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575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Or,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batch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processing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TBs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of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data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with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high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latency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Extremely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painful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to</a:t>
            </a:r>
            <a:r>
              <a:rPr sz="2600" spc="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maintain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two</a:t>
            </a:r>
            <a:r>
              <a:rPr sz="2600" spc="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systems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(Lambda</a:t>
            </a:r>
            <a:r>
              <a:rPr sz="2600" spc="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Architecture)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575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Different</a:t>
            </a:r>
            <a:r>
              <a:rPr sz="26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programming</a:t>
            </a:r>
            <a:r>
              <a:rPr sz="26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675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Doubles implementation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effort</a:t>
            </a:r>
            <a:endParaRPr sz="26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575"/>
              </a:spcBef>
            </a:pPr>
            <a:r>
              <a:rPr sz="2600" spc="-5" dirty="0">
                <a:solidFill>
                  <a:srgbClr val="FF6600"/>
                </a:solidFill>
                <a:latin typeface="Calibri"/>
                <a:cs typeface="Calibri"/>
              </a:rPr>
              <a:t>↘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Doubles operational effort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Kappa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Architecture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(only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1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stack):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Kafka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Spark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Streaming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5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1398" y="1620701"/>
            <a:ext cx="5886495" cy="31592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6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4968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What</a:t>
            </a:r>
            <a:r>
              <a:rPr sz="3200" b="0" spc="-2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is</a:t>
            </a:r>
            <a:r>
              <a:rPr sz="3200" b="0" spc="-2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Spark</a:t>
            </a:r>
            <a:r>
              <a:rPr sz="3200" b="0" spc="-1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Streaming?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47811" y="850174"/>
            <a:ext cx="110489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600" dirty="0">
                <a:solidFill>
                  <a:srgbClr val="0070C0"/>
                </a:solidFill>
                <a:latin typeface="Arial"/>
                <a:cs typeface="Arial"/>
              </a:rPr>
              <a:t>-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484" y="806195"/>
            <a:ext cx="11169015" cy="21742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6080" marR="1301115" indent="-374015">
              <a:lnSpc>
                <a:spcPts val="3100"/>
              </a:lnSpc>
              <a:spcBef>
                <a:spcPts val="219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Is an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extension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the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core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Spark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API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that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enables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70C0"/>
                </a:solidFill>
                <a:latin typeface="Arial"/>
                <a:cs typeface="Arial"/>
              </a:rPr>
              <a:t>scalable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,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70C0"/>
                </a:solidFill>
                <a:latin typeface="Arial"/>
                <a:cs typeface="Arial"/>
              </a:rPr>
              <a:t>high </a:t>
            </a:r>
            <a:r>
              <a:rPr sz="2600" spc="-70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70C0"/>
                </a:solidFill>
                <a:latin typeface="Arial"/>
                <a:cs typeface="Arial"/>
              </a:rPr>
              <a:t>throughput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70C0"/>
                </a:solidFill>
                <a:latin typeface="Arial"/>
                <a:cs typeface="Arial"/>
              </a:rPr>
              <a:t>fault-tolerant</a:t>
            </a:r>
            <a:r>
              <a:rPr sz="26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stream processing.</a:t>
            </a:r>
            <a:endParaRPr sz="2600">
              <a:latin typeface="Arial"/>
              <a:cs typeface="Arial"/>
            </a:endParaRPr>
          </a:p>
          <a:p>
            <a:pPr marL="386080" marR="5080" indent="-374015">
              <a:lnSpc>
                <a:spcPts val="3100"/>
              </a:lnSpc>
              <a:spcBef>
                <a:spcPts val="68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Receive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data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streams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from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input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sources,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process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them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cluster,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push </a:t>
            </a:r>
            <a:r>
              <a:rPr sz="2600" spc="-70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out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to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databases/dashboards.</a:t>
            </a:r>
            <a:endParaRPr sz="26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spcBef>
                <a:spcPts val="59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Scalable,</a:t>
            </a:r>
            <a:r>
              <a:rPr sz="2600" spc="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fault-tolerant,</a:t>
            </a:r>
            <a:r>
              <a:rPr sz="2600" spc="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second-scale</a:t>
            </a:r>
            <a:r>
              <a:rPr sz="2600" spc="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latencies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8133" y="3595577"/>
            <a:ext cx="7467600" cy="2108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7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6621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How</a:t>
            </a:r>
            <a:r>
              <a:rPr sz="3200" b="0" spc="-1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does</a:t>
            </a:r>
            <a:r>
              <a:rPr sz="3200" b="0" spc="-2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Spark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 Streaming</a:t>
            </a:r>
            <a:r>
              <a:rPr sz="3200" b="0" spc="-2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Work?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107948"/>
            <a:ext cx="11482705" cy="18421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67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Chop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up data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 streams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into</a:t>
            </a:r>
            <a:r>
              <a:rPr sz="260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batches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of few</a:t>
            </a:r>
            <a:r>
              <a:rPr sz="2600" spc="-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secs</a:t>
            </a:r>
            <a:endParaRPr sz="2600">
              <a:latin typeface="Arial"/>
              <a:cs typeface="Arial"/>
            </a:endParaRPr>
          </a:p>
          <a:p>
            <a:pPr marL="386080" marR="5080" indent="-374015">
              <a:lnSpc>
                <a:spcPts val="3100"/>
              </a:lnSpc>
              <a:spcBef>
                <a:spcPts val="69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Spark</a:t>
            </a:r>
            <a:r>
              <a:rPr sz="2600" spc="204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treats</a:t>
            </a:r>
            <a:r>
              <a:rPr sz="2600" spc="204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each</a:t>
            </a:r>
            <a:r>
              <a:rPr sz="2600" spc="2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batch</a:t>
            </a:r>
            <a:r>
              <a:rPr sz="2600" spc="2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600" spc="2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data</a:t>
            </a:r>
            <a:r>
              <a:rPr sz="2600" spc="2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as</a:t>
            </a:r>
            <a:r>
              <a:rPr sz="2600" spc="204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RDDs</a:t>
            </a:r>
            <a:r>
              <a:rPr sz="2600" spc="204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and</a:t>
            </a:r>
            <a:r>
              <a:rPr sz="2600" spc="2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processes</a:t>
            </a:r>
            <a:r>
              <a:rPr sz="2600" spc="204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them</a:t>
            </a:r>
            <a:r>
              <a:rPr sz="2600" spc="2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using</a:t>
            </a:r>
            <a:r>
              <a:rPr sz="2600" spc="2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RDD </a:t>
            </a:r>
            <a:r>
              <a:rPr sz="2600" spc="-70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operations</a:t>
            </a:r>
            <a:endParaRPr sz="2600">
              <a:latin typeface="Arial"/>
              <a:cs typeface="Arial"/>
            </a:endParaRPr>
          </a:p>
          <a:p>
            <a:pPr marL="386715" indent="-374015">
              <a:lnSpc>
                <a:spcPct val="100000"/>
              </a:lnSpc>
              <a:spcBef>
                <a:spcPts val="59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Processed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results are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pushed out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batches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077" y="3537618"/>
            <a:ext cx="7985343" cy="25229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8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84" y="56388"/>
            <a:ext cx="60655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Discretized</a:t>
            </a:r>
            <a:r>
              <a:rPr sz="3200" b="0" spc="-35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spc="-5" dirty="0">
                <a:solidFill>
                  <a:srgbClr val="0099CC"/>
                </a:solidFill>
                <a:latin typeface="Century Gothic"/>
                <a:cs typeface="Century Gothic"/>
              </a:rPr>
              <a:t>Streams</a:t>
            </a:r>
            <a:r>
              <a:rPr sz="3200" b="0" spc="-30" dirty="0">
                <a:solidFill>
                  <a:srgbClr val="0099CC"/>
                </a:solidFill>
                <a:latin typeface="Century Gothic"/>
                <a:cs typeface="Century Gothic"/>
              </a:rPr>
              <a:t> </a:t>
            </a:r>
            <a:r>
              <a:rPr sz="3200" b="0" dirty="0">
                <a:solidFill>
                  <a:srgbClr val="0099CC"/>
                </a:solidFill>
                <a:latin typeface="Century Gothic"/>
                <a:cs typeface="Century Gothic"/>
              </a:rPr>
              <a:t>(DStreams)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484" y="1287780"/>
            <a:ext cx="104336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00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</a:tabLst>
            </a:pP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Basic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abstraction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provided.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Represent</a:t>
            </a:r>
            <a:r>
              <a:rPr sz="2600" spc="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0070C0"/>
                </a:solidFill>
                <a:latin typeface="Arial"/>
                <a:cs typeface="Arial"/>
              </a:rPr>
              <a:t>continuous</a:t>
            </a:r>
            <a:r>
              <a:rPr sz="2600" b="1" spc="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stream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of</a:t>
            </a:r>
            <a:r>
              <a:rPr sz="2600" spc="1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data.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484" y="3662172"/>
            <a:ext cx="11482070" cy="8153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86080" marR="5080" indent="-374015">
              <a:lnSpc>
                <a:spcPts val="3100"/>
              </a:lnSpc>
              <a:spcBef>
                <a:spcPts val="215"/>
              </a:spcBef>
              <a:buClr>
                <a:srgbClr val="FF6600"/>
              </a:buClr>
              <a:buFont typeface="Calibri"/>
              <a:buChar char="•"/>
              <a:tabLst>
                <a:tab pos="386080" algn="l"/>
                <a:tab pos="386715" algn="l"/>
                <a:tab pos="1169035" algn="l"/>
                <a:tab pos="2761615" algn="l"/>
                <a:tab pos="4041140" algn="l"/>
                <a:tab pos="4622165" algn="l"/>
                <a:tab pos="5019040" algn="l"/>
                <a:tab pos="6535420" algn="l"/>
                <a:tab pos="8181340" algn="l"/>
                <a:tab pos="8670290" algn="l"/>
                <a:tab pos="10427970" algn="l"/>
                <a:tab pos="11008995" algn="l"/>
              </a:tabLst>
            </a:pP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Any	ope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at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on	app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li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ed	on	a	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St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ea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m	t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ans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l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ates	to	ope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at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ons	on	t</a:t>
            </a:r>
            <a:r>
              <a:rPr sz="2600" spc="5" dirty="0">
                <a:solidFill>
                  <a:srgbClr val="808080"/>
                </a:solidFill>
                <a:latin typeface="Arial"/>
                <a:cs typeface="Arial"/>
              </a:rPr>
              <a:t>h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e 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underlying</a:t>
            </a:r>
            <a:r>
              <a:rPr sz="26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"/>
                <a:cs typeface="Arial"/>
              </a:rPr>
              <a:t>RDDs.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271" y="68101"/>
            <a:ext cx="1812986" cy="9685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3161" y="1724384"/>
            <a:ext cx="9232966" cy="202262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7060" y="4065785"/>
            <a:ext cx="7851301" cy="279221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  <a:tabLst>
                <a:tab pos="312420" algn="l"/>
              </a:tabLst>
            </a:pPr>
            <a:fld id="{81D60167-4931-47E6-BA6A-407CBD079E47}" type="slidenum">
              <a:rPr dirty="0"/>
              <a:t>9</a:t>
            </a:fld>
            <a:r>
              <a:rPr dirty="0"/>
              <a:t>	</a:t>
            </a:r>
            <a:r>
              <a:rPr spc="-15" dirty="0"/>
              <a:t>Master</a:t>
            </a:r>
            <a:r>
              <a:rPr spc="-35" dirty="0"/>
              <a:t> </a:t>
            </a:r>
            <a:r>
              <a:rPr spc="-15" dirty="0"/>
              <a:t>Business</a:t>
            </a:r>
            <a:r>
              <a:rPr spc="-40" dirty="0"/>
              <a:t> </a:t>
            </a:r>
            <a:r>
              <a:rPr spc="-15" dirty="0"/>
              <a:t>Analytics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spc="-10" dirty="0"/>
              <a:t>Big</a:t>
            </a:r>
            <a:r>
              <a:rPr spc="-40" dirty="0"/>
              <a:t> </a:t>
            </a:r>
            <a:r>
              <a:rPr spc="-15" dirty="0"/>
              <a:t>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2982</Words>
  <Application>Microsoft Office PowerPoint</Application>
  <PresentationFormat>Panorámica</PresentationFormat>
  <Paragraphs>286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1" baseType="lpstr">
      <vt:lpstr>Arial</vt:lpstr>
      <vt:lpstr>Century Gothic</vt:lpstr>
      <vt:lpstr>Calibri</vt:lpstr>
      <vt:lpstr>Office Theme</vt:lpstr>
      <vt:lpstr>INTRODUCTION TO SPARK  STREAMING</vt:lpstr>
      <vt:lpstr>Project Tips/Ideas</vt:lpstr>
      <vt:lpstr>Use Cases Recap</vt:lpstr>
      <vt:lpstr>Distributed Streaming System</vt:lpstr>
      <vt:lpstr>Technical Solutions</vt:lpstr>
      <vt:lpstr>Presentación de PowerPoint</vt:lpstr>
      <vt:lpstr>What is Spark Streaming?</vt:lpstr>
      <vt:lpstr>How does Spark Streaming Work?</vt:lpstr>
      <vt:lpstr>Discretized Streams (DStreams)</vt:lpstr>
      <vt:lpstr>Spark Streaming Programming Model</vt:lpstr>
      <vt:lpstr>Spark Streaming: Input Sources</vt:lpstr>
      <vt:lpstr>Spark Streaming: Output Sources</vt:lpstr>
      <vt:lpstr>Spark Streaming: Fault-Tolerance</vt:lpstr>
      <vt:lpstr>Twitter Example</vt:lpstr>
      <vt:lpstr>Example: Get hashtags from Twitter</vt:lpstr>
      <vt:lpstr>Example: Get hashtags from Twitter</vt:lpstr>
      <vt:lpstr>Example: Get hashtags from Twitter</vt:lpstr>
      <vt:lpstr>Example: Get hashtags from Twitter</vt:lpstr>
      <vt:lpstr>Example: Get hashtags from Twitter</vt:lpstr>
      <vt:lpstr>Live Example</vt:lpstr>
      <vt:lpstr>Presentación de PowerPoint</vt:lpstr>
      <vt:lpstr>Live Example: WordCount from TCP Socket</vt:lpstr>
      <vt:lpstr>Code</vt:lpstr>
      <vt:lpstr>Relevant Notes</vt:lpstr>
      <vt:lpstr>3. Window Operations</vt:lpstr>
      <vt:lpstr>Window Operations</vt:lpstr>
      <vt:lpstr>Presentación de PowerPoint</vt:lpstr>
      <vt:lpstr>Presentación de PowerPoint</vt:lpstr>
      <vt:lpstr>Window Operations: Example</vt:lpstr>
      <vt:lpstr>Window Examples</vt:lpstr>
      <vt:lpstr>4. Keeping the State:  updateStateByKey</vt:lpstr>
      <vt:lpstr>Presentación de PowerPoint</vt:lpstr>
      <vt:lpstr>updateStateBykey Operation</vt:lpstr>
      <vt:lpstr>updateStateBykey Operation Example</vt:lpstr>
      <vt:lpstr>Keeping the State: updateStateByKey</vt:lpstr>
      <vt:lpstr>Keeping the State: Example</vt:lpstr>
      <vt:lpstr>5. Summary Transformations on  DStreams</vt:lpstr>
      <vt:lpstr>Window Operations</vt:lpstr>
      <vt:lpstr>Window Operations</vt:lpstr>
      <vt:lpstr>Transformations on DStreams</vt:lpstr>
      <vt:lpstr>Transformations on DStreams</vt:lpstr>
      <vt:lpstr>Transformations on DStreams</vt:lpstr>
      <vt:lpstr>Transformations on DStreams</vt:lpstr>
      <vt:lpstr>Output Operations on DStreams</vt:lpstr>
      <vt:lpstr>7. Recap Examples</vt:lpstr>
      <vt:lpstr>Examples Recap</vt:lpstr>
      <vt:lpstr>INTRODUCTION TO SPARK  STREAMING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Manoel Gadi</cp:lastModifiedBy>
  <cp:revision>4</cp:revision>
  <dcterms:created xsi:type="dcterms:W3CDTF">2021-02-06T09:00:18Z</dcterms:created>
  <dcterms:modified xsi:type="dcterms:W3CDTF">2021-03-25T18:42:53Z</dcterms:modified>
</cp:coreProperties>
</file>